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6" r:id="rId6"/>
    <p:sldId id="267" r:id="rId7"/>
    <p:sldId id="268" r:id="rId8"/>
    <p:sldId id="277" r:id="rId9"/>
    <p:sldId id="278" r:id="rId10"/>
    <p:sldId id="279" r:id="rId11"/>
    <p:sldId id="260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62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947105-6879-445D-B76B-D5EFC8256F29}"/>
              </a:ext>
            </a:extLst>
          </p:cNvPr>
          <p:cNvSpPr txBox="1"/>
          <p:nvPr/>
        </p:nvSpPr>
        <p:spPr>
          <a:xfrm>
            <a:off x="1779261" y="2690336"/>
            <a:ext cx="83909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CHAPTER 5-1,2</a:t>
            </a:r>
          </a:p>
          <a:p>
            <a:pPr algn="ctr"/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CONVNET and CNN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(Convolution Neural Network)</a:t>
            </a:r>
            <a:endParaRPr lang="en-US" altLang="ko-KR" sz="3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5363127" y="4704182"/>
            <a:ext cx="1465745" cy="284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201937434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우한봄</a:t>
            </a:r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4976095" y="1547931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2020 Deep Learning With PYTHON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2D99A6-C3A5-455C-8184-43DACE6D4904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3920279-48F9-42E9-8322-AE444CC499BF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FF5575-BD81-49D6-BF4F-81749C4C22BA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36B305E-0F6B-4B99-882A-37313EC9E4AE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Convolution-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MaxPooling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28D094-911F-4E15-9C98-A48B843B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81" t="37777" r="2720" b="26406"/>
          <a:stretch/>
        </p:blipFill>
        <p:spPr>
          <a:xfrm>
            <a:off x="207430" y="1210779"/>
            <a:ext cx="6085169" cy="345358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9DDA2BE7-EC76-4AFC-8477-CA46E61C05CE}"/>
              </a:ext>
            </a:extLst>
          </p:cNvPr>
          <p:cNvSpPr/>
          <p:nvPr/>
        </p:nvSpPr>
        <p:spPr>
          <a:xfrm>
            <a:off x="2841812" y="3801036"/>
            <a:ext cx="995083" cy="2151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C17D250-5AD7-4972-98DD-0E42DBB76B95}"/>
              </a:ext>
            </a:extLst>
          </p:cNvPr>
          <p:cNvCxnSpPr>
            <a:stCxn id="6" idx="4"/>
          </p:cNvCxnSpPr>
          <p:nvPr/>
        </p:nvCxnSpPr>
        <p:spPr>
          <a:xfrm flipH="1">
            <a:off x="3339353" y="4016189"/>
            <a:ext cx="1" cy="950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A047AC-A07D-4C49-A829-E5E460689C45}"/>
              </a:ext>
            </a:extLst>
          </p:cNvPr>
          <p:cNvSpPr txBox="1"/>
          <p:nvPr/>
        </p:nvSpPr>
        <p:spPr>
          <a:xfrm>
            <a:off x="1398148" y="4966447"/>
            <a:ext cx="3882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30976</a:t>
            </a:r>
            <a:r>
              <a:rPr lang="ko-KR" altLang="en-US" dirty="0"/>
              <a:t>개의 원소</a:t>
            </a:r>
            <a:endParaRPr lang="en-US" altLang="ko-KR" dirty="0"/>
          </a:p>
          <a:p>
            <a:pPr algn="ctr"/>
            <a:r>
              <a:rPr lang="en-US" altLang="ko-KR" dirty="0"/>
              <a:t>-&gt; 512 Dense layer</a:t>
            </a:r>
          </a:p>
          <a:p>
            <a:pPr algn="ctr"/>
            <a:r>
              <a:rPr lang="en-US" altLang="ko-KR" dirty="0"/>
              <a:t>-&gt; 15.8</a:t>
            </a:r>
            <a:r>
              <a:rPr lang="ko-KR" altLang="en-US" dirty="0"/>
              <a:t>백만 개의 가중치 </a:t>
            </a:r>
            <a:r>
              <a:rPr lang="en-US" altLang="ko-KR" dirty="0"/>
              <a:t>parameter</a:t>
            </a:r>
          </a:p>
          <a:p>
            <a:pPr algn="ctr"/>
            <a:r>
              <a:rPr lang="en-US" altLang="ko-KR" dirty="0"/>
              <a:t>-&gt; </a:t>
            </a:r>
            <a:r>
              <a:rPr lang="ko-KR" altLang="en-US" dirty="0"/>
              <a:t>과대적합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B0659-942F-4B3C-BF9D-0F6E03B16138}"/>
              </a:ext>
            </a:extLst>
          </p:cNvPr>
          <p:cNvSpPr txBox="1"/>
          <p:nvPr/>
        </p:nvSpPr>
        <p:spPr>
          <a:xfrm>
            <a:off x="6772156" y="1210779"/>
            <a:ext cx="4837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“Down sampling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을 사용하는 이유는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feature map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의 가중치 개수를 줄이기 위함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”</a:t>
            </a:r>
          </a:p>
          <a:p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77CB5-1211-45CD-9201-83C01F776A64}"/>
              </a:ext>
            </a:extLst>
          </p:cNvPr>
          <p:cNvSpPr txBox="1"/>
          <p:nvPr/>
        </p:nvSpPr>
        <p:spPr>
          <a:xfrm>
            <a:off x="6844145" y="1998078"/>
            <a:ext cx="3369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Average pooling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입력 </a:t>
            </a:r>
            <a:r>
              <a:rPr lang="en-US" altLang="ko-KR" dirty="0"/>
              <a:t>patch</a:t>
            </a:r>
            <a:r>
              <a:rPr lang="ko-KR" altLang="en-US" dirty="0"/>
              <a:t>의 평균값을 계산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28B2E-4C4C-4D4B-AFDC-39F64F7C3660}"/>
              </a:ext>
            </a:extLst>
          </p:cNvPr>
          <p:cNvSpPr txBox="1"/>
          <p:nvPr/>
        </p:nvSpPr>
        <p:spPr>
          <a:xfrm>
            <a:off x="6772156" y="2937572"/>
            <a:ext cx="4655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dirty="0"/>
              <a:t>Max pooling</a:t>
            </a:r>
            <a:r>
              <a:rPr lang="ko-KR" altLang="en-US" b="1" dirty="0"/>
              <a:t>이 효과적인 이유</a:t>
            </a:r>
            <a:endParaRPr lang="en-US" altLang="ko-KR" b="1" dirty="0"/>
          </a:p>
          <a:p>
            <a:pPr marL="285750" indent="-285750" algn="just">
              <a:buFontTx/>
              <a:buChar char="-"/>
            </a:pPr>
            <a:r>
              <a:rPr lang="en-US" altLang="ko-KR" dirty="0"/>
              <a:t>Feature</a:t>
            </a:r>
            <a:r>
              <a:rPr lang="ko-KR" altLang="en-US" dirty="0"/>
              <a:t>가 </a:t>
            </a:r>
            <a:r>
              <a:rPr lang="en-US" altLang="ko-KR" dirty="0"/>
              <a:t>feature map</a:t>
            </a:r>
            <a:r>
              <a:rPr lang="ko-KR" altLang="en-US" dirty="0"/>
              <a:t>의 각 </a:t>
            </a:r>
            <a:r>
              <a:rPr lang="en-US" altLang="ko-KR" dirty="0"/>
              <a:t>tile</a:t>
            </a:r>
            <a:r>
              <a:rPr lang="ko-KR" altLang="en-US" dirty="0"/>
              <a:t>에서 어떤 </a:t>
            </a:r>
            <a:r>
              <a:rPr lang="en-US" altLang="ko-KR" dirty="0"/>
              <a:t>pattern</a:t>
            </a:r>
            <a:r>
              <a:rPr lang="ko-KR" altLang="en-US" dirty="0"/>
              <a:t>이나 개념의 존재 여부를 </a:t>
            </a:r>
            <a:r>
              <a:rPr lang="en-US" altLang="ko-KR" dirty="0" err="1"/>
              <a:t>incoding</a:t>
            </a:r>
            <a:r>
              <a:rPr lang="ko-KR" altLang="en-US" dirty="0"/>
              <a:t>하는 경향이 있기 때문</a:t>
            </a:r>
            <a:r>
              <a:rPr lang="en-US" altLang="ko-KR" dirty="0"/>
              <a:t>(</a:t>
            </a:r>
            <a:r>
              <a:rPr lang="ko-KR" altLang="en-US" dirty="0"/>
              <a:t>특성의 평균값보다 최대값 이용이 더 유용</a:t>
            </a:r>
            <a:r>
              <a:rPr lang="en-US" altLang="ko-KR" dirty="0"/>
              <a:t>)</a:t>
            </a:r>
          </a:p>
          <a:p>
            <a:pPr algn="just"/>
            <a:endParaRPr lang="ko-KR" altLang="en-US" dirty="0"/>
          </a:p>
        </p:txBody>
      </p:sp>
      <p:sp>
        <p:nvSpPr>
          <p:cNvPr id="14" name="사각형: 모서리가 접힌 도형 13">
            <a:extLst>
              <a:ext uri="{FF2B5EF4-FFF2-40B4-BE49-F238E27FC236}">
                <a16:creationId xmlns:a16="http://schemas.microsoft.com/office/drawing/2014/main" id="{45C20D04-D17E-422B-B697-3CA2F5D69084}"/>
              </a:ext>
            </a:extLst>
          </p:cNvPr>
          <p:cNvSpPr/>
          <p:nvPr/>
        </p:nvSpPr>
        <p:spPr>
          <a:xfrm>
            <a:off x="6604014" y="4723892"/>
            <a:ext cx="5006095" cy="1561120"/>
          </a:xfrm>
          <a:prstGeom prst="foldedCorner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&lt;Subsampling </a:t>
            </a:r>
            <a:r>
              <a:rPr lang="ko-KR" altLang="en-US" b="1" dirty="0">
                <a:solidFill>
                  <a:schemeClr val="tx1"/>
                </a:solidFill>
              </a:rPr>
              <a:t>전략</a:t>
            </a:r>
            <a:r>
              <a:rPr lang="en-US" altLang="ko-KR" b="1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en-US" altLang="ko-KR" sz="1600" dirty="0">
                <a:solidFill>
                  <a:schemeClr val="tx1"/>
                </a:solidFill>
              </a:rPr>
              <a:t>.(Stride </a:t>
            </a:r>
            <a:r>
              <a:rPr lang="ko-KR" altLang="en-US" sz="1600" dirty="0">
                <a:solidFill>
                  <a:schemeClr val="tx1"/>
                </a:solidFill>
              </a:rPr>
              <a:t>없는 </a:t>
            </a:r>
            <a:r>
              <a:rPr lang="ko-KR" altLang="en-US" sz="1600" dirty="0" err="1">
                <a:solidFill>
                  <a:schemeClr val="tx1"/>
                </a:solidFill>
              </a:rPr>
              <a:t>합성곱으로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조밀한 </a:t>
            </a:r>
            <a:r>
              <a:rPr lang="en-US" altLang="ko-KR" sz="1600" dirty="0">
                <a:solidFill>
                  <a:schemeClr val="tx1"/>
                </a:solidFill>
              </a:rPr>
              <a:t>feature map </a:t>
            </a:r>
            <a:r>
              <a:rPr lang="ko-KR" altLang="en-US" sz="1600" dirty="0">
                <a:solidFill>
                  <a:schemeClr val="tx1"/>
                </a:solidFill>
              </a:rPr>
              <a:t>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작은 </a:t>
            </a:r>
            <a:r>
              <a:rPr lang="en-US" altLang="ko-KR" sz="1600" dirty="0">
                <a:solidFill>
                  <a:schemeClr val="tx1"/>
                </a:solidFill>
              </a:rPr>
              <a:t>patch </a:t>
            </a:r>
            <a:r>
              <a:rPr lang="ko-KR" altLang="en-US" sz="1600" dirty="0">
                <a:solidFill>
                  <a:schemeClr val="tx1"/>
                </a:solidFill>
              </a:rPr>
              <a:t>대해 최대로 활성화된 특성을 고르기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7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E91C7C-803B-4553-B529-72D14A799BDC}"/>
              </a:ext>
            </a:extLst>
          </p:cNvPr>
          <p:cNvSpPr txBox="1"/>
          <p:nvPr/>
        </p:nvSpPr>
        <p:spPr>
          <a:xfrm>
            <a:off x="493058" y="1397675"/>
            <a:ext cx="6311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dirty="0">
                <a:solidFill>
                  <a:srgbClr val="000000"/>
                </a:solidFill>
                <a:effectLst/>
                <a:latin typeface="Helvetica Neue"/>
              </a:rPr>
              <a:t>Data set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보통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적은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'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샘플이란 수백 개에서 수만 개 사이를 의미한다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실용적인 예제로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4,000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개의 강아지와 고양이 사진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(2,000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개는 강아지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2,000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개는 고양이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으로 구성된 데이터셋에서 강아지와 고양이 이미지를 분류할 것이다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훈련을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2,000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개의 사진을 사용하고 검증과 테스트에 각각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1,000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개의 사진을 사용하겠다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C8B2EC1-23DE-4B13-AB5B-EFFC3E8295FA}"/>
              </a:ext>
            </a:extLst>
          </p:cNvPr>
          <p:cNvSpPr/>
          <p:nvPr/>
        </p:nvSpPr>
        <p:spPr>
          <a:xfrm>
            <a:off x="7584142" y="930137"/>
            <a:ext cx="3845858" cy="1006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CF3620-D9A5-4425-A354-49CE7E0D6F55}"/>
              </a:ext>
            </a:extLst>
          </p:cNvPr>
          <p:cNvSpPr/>
          <p:nvPr/>
        </p:nvSpPr>
        <p:spPr>
          <a:xfrm>
            <a:off x="7584142" y="2068654"/>
            <a:ext cx="3845858" cy="1006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6C3831C-5232-4755-8A11-6FECD5119FE5}"/>
              </a:ext>
            </a:extLst>
          </p:cNvPr>
          <p:cNvCxnSpPr/>
          <p:nvPr/>
        </p:nvCxnSpPr>
        <p:spPr>
          <a:xfrm>
            <a:off x="9462246" y="544217"/>
            <a:ext cx="0" cy="30595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2713629-A289-4A60-9C8E-DEB97C870B5E}"/>
              </a:ext>
            </a:extLst>
          </p:cNvPr>
          <p:cNvCxnSpPr/>
          <p:nvPr/>
        </p:nvCxnSpPr>
        <p:spPr>
          <a:xfrm>
            <a:off x="10487354" y="544483"/>
            <a:ext cx="0" cy="305959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093385-E5F7-47BD-8D6D-58FE8671C827}"/>
              </a:ext>
            </a:extLst>
          </p:cNvPr>
          <p:cNvSpPr txBox="1"/>
          <p:nvPr/>
        </p:nvSpPr>
        <p:spPr>
          <a:xfrm>
            <a:off x="9609700" y="5444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28594-635D-4858-A4C3-B0442300865C}"/>
              </a:ext>
            </a:extLst>
          </p:cNvPr>
          <p:cNvSpPr txBox="1"/>
          <p:nvPr/>
        </p:nvSpPr>
        <p:spPr>
          <a:xfrm>
            <a:off x="8237636" y="5444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33FF2-8E4F-48D3-824C-450C97AD7DFA}"/>
              </a:ext>
            </a:extLst>
          </p:cNvPr>
          <p:cNvSpPr txBox="1"/>
          <p:nvPr/>
        </p:nvSpPr>
        <p:spPr>
          <a:xfrm>
            <a:off x="10571164" y="54448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43B41-C8A9-420F-B9E4-84B67A5035F1}"/>
              </a:ext>
            </a:extLst>
          </p:cNvPr>
          <p:cNvSpPr txBox="1"/>
          <p:nvPr/>
        </p:nvSpPr>
        <p:spPr>
          <a:xfrm flipH="1">
            <a:off x="8307166" y="299194"/>
            <a:ext cx="636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train</a:t>
            </a:r>
            <a:endParaRPr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7C15E8-4922-4088-94BC-44C7058A26C3}"/>
              </a:ext>
            </a:extLst>
          </p:cNvPr>
          <p:cNvSpPr txBox="1"/>
          <p:nvPr/>
        </p:nvSpPr>
        <p:spPr>
          <a:xfrm flipH="1">
            <a:off x="9502178" y="278200"/>
            <a:ext cx="985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validation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C58A05-4734-4436-9352-55942ED48F57}"/>
              </a:ext>
            </a:extLst>
          </p:cNvPr>
          <p:cNvSpPr txBox="1"/>
          <p:nvPr/>
        </p:nvSpPr>
        <p:spPr>
          <a:xfrm flipH="1">
            <a:off x="10682294" y="296392"/>
            <a:ext cx="568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test</a:t>
            </a:r>
            <a:endParaRPr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C51089-815B-4B32-B13B-F759D0FDEA36}"/>
              </a:ext>
            </a:extLst>
          </p:cNvPr>
          <p:cNvSpPr txBox="1"/>
          <p:nvPr/>
        </p:nvSpPr>
        <p:spPr>
          <a:xfrm flipH="1">
            <a:off x="8216793" y="2413337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1000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6619FA-7EED-43E7-A355-9B33EC427E46}"/>
              </a:ext>
            </a:extLst>
          </p:cNvPr>
          <p:cNvSpPr txBox="1"/>
          <p:nvPr/>
        </p:nvSpPr>
        <p:spPr>
          <a:xfrm flipH="1">
            <a:off x="8216793" y="1236981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1000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ED69C3-529A-4201-A7F3-9AECB65FBED4}"/>
              </a:ext>
            </a:extLst>
          </p:cNvPr>
          <p:cNvSpPr txBox="1"/>
          <p:nvPr/>
        </p:nvSpPr>
        <p:spPr>
          <a:xfrm flipH="1">
            <a:off x="9667092" y="1257975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500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C469AC-A82D-4579-9974-37FDBFA04A52}"/>
              </a:ext>
            </a:extLst>
          </p:cNvPr>
          <p:cNvSpPr txBox="1"/>
          <p:nvPr/>
        </p:nvSpPr>
        <p:spPr>
          <a:xfrm flipH="1">
            <a:off x="10645069" y="1273918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3C6BCC-3E09-4164-8456-7A6F4151A22B}"/>
              </a:ext>
            </a:extLst>
          </p:cNvPr>
          <p:cNvSpPr txBox="1"/>
          <p:nvPr/>
        </p:nvSpPr>
        <p:spPr>
          <a:xfrm flipH="1">
            <a:off x="10645069" y="2295401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0D064-AAF7-4864-B7E5-2D68673490DE}"/>
              </a:ext>
            </a:extLst>
          </p:cNvPr>
          <p:cNvSpPr txBox="1"/>
          <p:nvPr/>
        </p:nvSpPr>
        <p:spPr>
          <a:xfrm flipH="1">
            <a:off x="9664786" y="2387107"/>
            <a:ext cx="95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500</a:t>
            </a:r>
            <a:endParaRPr lang="ko-KR" altLang="en-US" dirty="0"/>
          </a:p>
        </p:txBody>
      </p:sp>
      <p:pic>
        <p:nvPicPr>
          <p:cNvPr id="52" name="그래픽 51" descr="강아지 2">
            <a:extLst>
              <a:ext uri="{FF2B5EF4-FFF2-40B4-BE49-F238E27FC236}">
                <a16:creationId xmlns:a16="http://schemas.microsoft.com/office/drawing/2014/main" id="{40F95B13-6F9D-4F44-9970-7DC00F198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4126" y="913815"/>
            <a:ext cx="914400" cy="914400"/>
          </a:xfrm>
          <a:prstGeom prst="rect">
            <a:avLst/>
          </a:prstGeom>
        </p:spPr>
      </p:pic>
      <p:pic>
        <p:nvPicPr>
          <p:cNvPr id="54" name="그래픽 53" descr="새끼고양이">
            <a:extLst>
              <a:ext uri="{FF2B5EF4-FFF2-40B4-BE49-F238E27FC236}">
                <a16:creationId xmlns:a16="http://schemas.microsoft.com/office/drawing/2014/main" id="{CFBE162D-67B8-425B-A319-06286335B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7759" y="2100909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55A1573-F36C-427C-B0B4-4FEE37BBDC92}"/>
              </a:ext>
            </a:extLst>
          </p:cNvPr>
          <p:cNvSpPr txBox="1"/>
          <p:nvPr/>
        </p:nvSpPr>
        <p:spPr>
          <a:xfrm>
            <a:off x="2485135" y="4078912"/>
            <a:ext cx="722173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&lt;</a:t>
            </a:r>
            <a:r>
              <a:rPr lang="ko-KR" altLang="en-US" sz="3200" b="1" dirty="0"/>
              <a:t>문제 해결 전략</a:t>
            </a:r>
            <a:r>
              <a:rPr lang="en-US" altLang="ko-KR" sz="3200" b="1" dirty="0"/>
              <a:t>&gt;</a:t>
            </a:r>
          </a:p>
          <a:p>
            <a:pPr marL="342900" indent="-342900">
              <a:buAutoNum type="arabicPeriod"/>
            </a:pPr>
            <a:r>
              <a:rPr lang="ko-KR" altLang="en-US" sz="2800" dirty="0"/>
              <a:t>데이터 증식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사전 훈련된 네트워크로 특성 추출</a:t>
            </a:r>
            <a:endParaRPr lang="en-US" altLang="ko-KR" sz="2800" dirty="0"/>
          </a:p>
          <a:p>
            <a:pPr marL="342900" indent="-342900">
              <a:buAutoNum type="arabicPeriod"/>
            </a:pPr>
            <a:r>
              <a:rPr lang="ko-KR" altLang="en-US" sz="2800" dirty="0"/>
              <a:t>사전 훈련된 네트워크 세밀 튜닝</a:t>
            </a:r>
          </a:p>
        </p:txBody>
      </p:sp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62DABF-32F1-46B1-9E0D-8BC6E9919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20785" r="43604" b="8497"/>
          <a:stretch/>
        </p:blipFill>
        <p:spPr>
          <a:xfrm>
            <a:off x="583948" y="1326777"/>
            <a:ext cx="4993341" cy="484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F48DFE-3AA1-4B9A-987E-9E11EA8E8B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8" t="23187" r="51618" b="13335"/>
          <a:stretch/>
        </p:blipFill>
        <p:spPr>
          <a:xfrm>
            <a:off x="5656729" y="1326776"/>
            <a:ext cx="4624015" cy="4849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E8AD82-96EC-4C00-B05C-F80A2E61E5F1}"/>
              </a:ext>
            </a:extLst>
          </p:cNvPr>
          <p:cNvSpPr txBox="1"/>
          <p:nvPr/>
        </p:nvSpPr>
        <p:spPr>
          <a:xfrm>
            <a:off x="10901082" y="1828801"/>
            <a:ext cx="457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데이터 다운받기</a:t>
            </a:r>
          </a:p>
        </p:txBody>
      </p:sp>
    </p:spTree>
    <p:extLst>
      <p:ext uri="{BB962C8B-B14F-4D97-AF65-F5344CB8AC3E}">
        <p14:creationId xmlns:p14="http://schemas.microsoft.com/office/powerpoint/2010/main" val="100557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2973C-2ACC-400E-AF59-CC5BA85FB7C2}"/>
              </a:ext>
            </a:extLst>
          </p:cNvPr>
          <p:cNvSpPr txBox="1"/>
          <p:nvPr/>
        </p:nvSpPr>
        <p:spPr>
          <a:xfrm>
            <a:off x="159192" y="1281954"/>
            <a:ext cx="11046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이전보다 </a:t>
            </a:r>
            <a:r>
              <a:rPr lang="en-US" altLang="ko-KR" sz="1400" dirty="0"/>
              <a:t>image</a:t>
            </a:r>
            <a:r>
              <a:rPr lang="ko-KR" altLang="en-US" sz="1400" dirty="0"/>
              <a:t>가 크고 복잡하여 </a:t>
            </a:r>
            <a:r>
              <a:rPr lang="en-US" altLang="ko-KR" sz="1400" dirty="0"/>
              <a:t>Conv2D</a:t>
            </a:r>
            <a:r>
              <a:rPr lang="ko-KR" altLang="en-US" sz="1400" dirty="0"/>
              <a:t>와 </a:t>
            </a:r>
            <a:r>
              <a:rPr lang="en-US" altLang="ko-KR" sz="1400" dirty="0"/>
              <a:t>Maxpooling2D </a:t>
            </a:r>
            <a:r>
              <a:rPr lang="ko-KR" altLang="en-US" sz="1400" dirty="0"/>
              <a:t>층을 번갈아 만든 </a:t>
            </a:r>
            <a:r>
              <a:rPr lang="en-US" altLang="ko-KR" sz="1400" dirty="0"/>
              <a:t>conv</a:t>
            </a:r>
            <a:r>
              <a:rPr lang="ko-KR" altLang="en-US" sz="1400" dirty="0"/>
              <a:t> </a:t>
            </a:r>
            <a:r>
              <a:rPr lang="en-US" altLang="ko-KR" sz="1400" dirty="0"/>
              <a:t>network</a:t>
            </a:r>
            <a:r>
              <a:rPr lang="ko-KR" altLang="en-US" sz="1400" dirty="0"/>
              <a:t>을 좀더 크게 </a:t>
            </a:r>
            <a:r>
              <a:rPr lang="ko-KR" altLang="en-US" sz="1400" dirty="0" err="1"/>
              <a:t>만듬</a:t>
            </a:r>
            <a:r>
              <a:rPr lang="en-US" altLang="ko-KR" sz="1400" dirty="0"/>
              <a:t>.(layer </a:t>
            </a:r>
            <a:r>
              <a:rPr lang="ko-KR" altLang="en-US" sz="1400" dirty="0"/>
              <a:t>형식 한번 더 반복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/>
              <a:t>-&gt; network</a:t>
            </a:r>
            <a:r>
              <a:rPr lang="ko-KR" altLang="en-US" sz="1400" b="1" dirty="0"/>
              <a:t>의 용량을 늘리고 </a:t>
            </a:r>
            <a:r>
              <a:rPr lang="en-US" altLang="ko-KR" sz="1400" b="1" dirty="0"/>
              <a:t>Flatten layer</a:t>
            </a:r>
            <a:r>
              <a:rPr lang="ko-KR" altLang="en-US" sz="1400" b="1" dirty="0"/>
              <a:t>의 크기가 너무 커지지 않도록 </a:t>
            </a:r>
            <a:r>
              <a:rPr lang="en-US" altLang="ko-KR" sz="1400" b="1" dirty="0"/>
              <a:t>feature map</a:t>
            </a:r>
            <a:r>
              <a:rPr lang="ko-KR" altLang="en-US" sz="1400" b="1" dirty="0"/>
              <a:t>의 크기를 줄일 수 있음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93A2C3-61FE-4669-931A-5FAF2D86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7" t="20262" r="57721" b="8759"/>
          <a:stretch/>
        </p:blipFill>
        <p:spPr>
          <a:xfrm>
            <a:off x="207430" y="1879065"/>
            <a:ext cx="3639672" cy="48678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E8603F-99A9-49AE-B559-DB58D3A29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35" t="37647" r="63088" b="53725"/>
          <a:stretch/>
        </p:blipFill>
        <p:spPr>
          <a:xfrm>
            <a:off x="3895339" y="1876956"/>
            <a:ext cx="5232483" cy="1072497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BC20DAC8-C49C-4060-BA83-F7C1B6C5C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2970" y="1949179"/>
            <a:ext cx="2630528" cy="20005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Signature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model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compile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(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optimizer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loss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metrics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loss_weights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sample_weight_mode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weighted_metrics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target_tensors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lvl="2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**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kwargs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Docstring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Configures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model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for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training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#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Arguments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5C28E0-359B-4971-864A-762EEF6DC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" t="26292" r="51365" b="29562"/>
          <a:stretch/>
        </p:blipFill>
        <p:spPr>
          <a:xfrm>
            <a:off x="3953857" y="3128819"/>
            <a:ext cx="5389113" cy="27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2E27B-34E4-473A-978E-8A896041AC21}"/>
              </a:ext>
            </a:extLst>
          </p:cNvPr>
          <p:cNvSpPr txBox="1"/>
          <p:nvPr/>
        </p:nvSpPr>
        <p:spPr>
          <a:xfrm>
            <a:off x="207430" y="1197392"/>
            <a:ext cx="92964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JPEG </a:t>
            </a:r>
            <a:r>
              <a:rPr lang="ko-KR" altLang="en-US" b="1" dirty="0"/>
              <a:t>파일 읽어 들이기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JPEG</a:t>
            </a:r>
            <a:r>
              <a:rPr lang="ko-KR" altLang="en-US" b="1" dirty="0"/>
              <a:t>를 </a:t>
            </a:r>
            <a:r>
              <a:rPr lang="en-US" altLang="ko-KR" b="1" dirty="0"/>
              <a:t>RGB pixel </a:t>
            </a:r>
            <a:r>
              <a:rPr lang="ko-KR" altLang="en-US" b="1" dirty="0"/>
              <a:t>값으로 디코딩하기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부동 소수 타입의 </a:t>
            </a:r>
            <a:r>
              <a:rPr lang="en-US" altLang="ko-KR" b="1" dirty="0"/>
              <a:t>tensor</a:t>
            </a:r>
            <a:r>
              <a:rPr lang="ko-KR" altLang="en-US" b="1" dirty="0"/>
              <a:t>로 변환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Pixel </a:t>
            </a:r>
            <a:r>
              <a:rPr lang="ko-KR" altLang="en-US" b="1" dirty="0"/>
              <a:t>값</a:t>
            </a:r>
            <a:r>
              <a:rPr lang="en-US" altLang="ko-KR" b="1" dirty="0"/>
              <a:t>(0~255) scale</a:t>
            </a:r>
            <a:r>
              <a:rPr lang="ko-KR" altLang="en-US" b="1" dirty="0"/>
              <a:t>을 </a:t>
            </a:r>
            <a:r>
              <a:rPr lang="en-US" altLang="ko-KR" b="1" dirty="0"/>
              <a:t>[0,1] </a:t>
            </a:r>
            <a:r>
              <a:rPr lang="ko-KR" altLang="en-US" b="1" dirty="0"/>
              <a:t>사이로 조정하기</a:t>
            </a:r>
            <a:r>
              <a:rPr lang="en-US" altLang="ko-KR" b="1" dirty="0"/>
              <a:t>(</a:t>
            </a:r>
            <a:r>
              <a:rPr lang="ko-KR" altLang="en-US" b="1" dirty="0"/>
              <a:t>신경망은 작은 입력 값을 선호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F751DD7-CC49-4AE9-9918-81DA4D643407}"/>
              </a:ext>
            </a:extLst>
          </p:cNvPr>
          <p:cNvSpPr/>
          <p:nvPr/>
        </p:nvSpPr>
        <p:spPr>
          <a:xfrm>
            <a:off x="8822512" y="2294965"/>
            <a:ext cx="2958353" cy="6032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ImageDataGenerator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573D0A-9642-4854-8F14-80CDE508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7" t="22484" r="55747" b="33072"/>
          <a:stretch/>
        </p:blipFill>
        <p:spPr>
          <a:xfrm>
            <a:off x="394448" y="3173505"/>
            <a:ext cx="3826570" cy="30480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4D775452-F34C-4B69-A15A-3E495BD1F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774" y="3185355"/>
            <a:ext cx="3528210" cy="24622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Signature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train_datagen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flow_from_directory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(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directory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target_size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=(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58F8F"/>
                </a:solidFill>
                <a:effectLst/>
                <a:latin typeface="Arial Unicode MS"/>
                <a:ea typeface="var(--jp-code-font-family)"/>
              </a:rPr>
              <a:t>256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58F8F"/>
                </a:solidFill>
                <a:effectLst/>
                <a:latin typeface="Arial Unicode MS"/>
                <a:ea typeface="var(--jp-code-font-family)"/>
              </a:rPr>
              <a:t>256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),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color_mode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'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rgb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’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classes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class_mode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'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categorical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’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batch_size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258F8F"/>
                </a:solidFill>
                <a:effectLst/>
                <a:latin typeface="Arial Unicode MS"/>
                <a:ea typeface="var(--jp-code-font-family)"/>
              </a:rPr>
              <a:t>32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shuffle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True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seed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save_to_dir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save_prefix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‘’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lang="en-US" altLang="ko-KR" sz="1000" b="1" dirty="0">
              <a:solidFill>
                <a:srgbClr val="B27D12"/>
              </a:solidFill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save_format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'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png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’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follow_links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False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kumimoji="0" lang="en-US" altLang="ko-KR" sz="1000" b="1" i="0" u="none" strike="noStrike" cap="none" normalizeH="0" baseline="0" dirty="0">
              <a:ln>
                <a:noFill/>
              </a:ln>
              <a:solidFill>
                <a:srgbClr val="B27D12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B27D12"/>
                </a:solidFill>
                <a:latin typeface="Arial Unicode MS"/>
                <a:ea typeface="var(--jp-code-font-family)"/>
              </a:rPr>
              <a:t>	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subset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7427"/>
                </a:solidFill>
                <a:effectLst/>
                <a:latin typeface="Arial Unicode MS"/>
                <a:ea typeface="var(--jp-code-font-family)"/>
              </a:rPr>
              <a:t>None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</a:t>
            </a:r>
            <a:endParaRPr lang="en-US" altLang="ko-KR" sz="1000" b="1" dirty="0">
              <a:solidFill>
                <a:srgbClr val="B27D12"/>
              </a:solidFill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	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I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nterpolation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=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'</a:t>
            </a: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nearest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0065CA"/>
                </a:solidFill>
                <a:effectLst/>
                <a:latin typeface="Arial Unicode MS"/>
                <a:ea typeface="var(--jp-code-font-family)"/>
              </a:rPr>
              <a:t>'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7D12"/>
                </a:solidFill>
                <a:effectLst/>
                <a:latin typeface="Arial Unicode MS"/>
                <a:ea typeface="var(--jp-code-font-family)"/>
              </a:rPr>
              <a:t>, 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0" u="none" strike="noStrike" cap="none" normalizeH="0" baseline="0" dirty="0" err="1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Docstring</a:t>
            </a:r>
            <a:r>
              <a:rPr kumimoji="0" lang="ko-KR" altLang="ko-KR" sz="1000" b="1" i="0" u="none" strike="noStrike" cap="none" normalizeH="0" baseline="0" dirty="0">
                <a:ln>
                  <a:noFill/>
                </a:ln>
                <a:solidFill>
                  <a:srgbClr val="B22B31"/>
                </a:solidFill>
                <a:effectLst/>
                <a:latin typeface="Arial Unicode MS"/>
                <a:ea typeface="var(--jp-code-font-family)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Takes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the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path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directory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&amp;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generates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batches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var(--jp-code-font-famil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augmented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var(--jp-code-font-family)"/>
              </a:rPr>
              <a:t>.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88D1BC5-5612-4818-9A0F-72C3B62FAA18}"/>
              </a:ext>
            </a:extLst>
          </p:cNvPr>
          <p:cNvSpPr/>
          <p:nvPr/>
        </p:nvSpPr>
        <p:spPr>
          <a:xfrm>
            <a:off x="5033818" y="3731491"/>
            <a:ext cx="1985818" cy="286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5B6CF-39D8-4403-82E6-BF0220668C78}"/>
              </a:ext>
            </a:extLst>
          </p:cNvPr>
          <p:cNvSpPr txBox="1"/>
          <p:nvPr/>
        </p:nvSpPr>
        <p:spPr>
          <a:xfrm>
            <a:off x="8084619" y="3172315"/>
            <a:ext cx="371293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ImageDataGenerator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flow_from_directory</a:t>
            </a:r>
            <a:r>
              <a:rPr lang="en-US" altLang="ko-KR" sz="1600" b="1" dirty="0"/>
              <a:t>()</a:t>
            </a:r>
            <a:r>
              <a:rPr lang="ko-KR" altLang="en-US" sz="1600" b="1" dirty="0"/>
              <a:t>는</a:t>
            </a:r>
            <a:endParaRPr lang="en-US" altLang="ko-KR" sz="1600" b="1" dirty="0"/>
          </a:p>
          <a:p>
            <a:r>
              <a:rPr lang="ko-KR" altLang="en-US" sz="1600" b="1" dirty="0"/>
              <a:t>서브 디렉토리 순으로 </a:t>
            </a:r>
            <a:r>
              <a:rPr lang="en-US" altLang="ko-KR" sz="1600" b="1" dirty="0"/>
              <a:t>label</a:t>
            </a:r>
            <a:r>
              <a:rPr lang="ko-KR" altLang="en-US" sz="1600" b="1" dirty="0"/>
              <a:t>을 할당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* </a:t>
            </a:r>
            <a:r>
              <a:rPr lang="en-US" altLang="ko-KR" sz="1600" dirty="0" err="1"/>
              <a:t>class_mode</a:t>
            </a:r>
            <a:endParaRPr lang="en-US" altLang="ko-KR" sz="1600" dirty="0"/>
          </a:p>
          <a:p>
            <a:r>
              <a:rPr lang="ko-KR" altLang="en-US" sz="1400" dirty="0"/>
              <a:t>다중 분류 </a:t>
            </a:r>
            <a:r>
              <a:rPr lang="en-US" altLang="ko-KR" sz="1400" dirty="0"/>
              <a:t>: ‘categorical’, ‘sparse’</a:t>
            </a:r>
          </a:p>
          <a:p>
            <a:r>
              <a:rPr lang="ko-KR" altLang="en-US" sz="1400" dirty="0"/>
              <a:t>이진 분류 </a:t>
            </a:r>
            <a:r>
              <a:rPr lang="en-US" altLang="ko-KR" sz="1400" dirty="0"/>
              <a:t>: ‘binary’</a:t>
            </a:r>
          </a:p>
          <a:p>
            <a:r>
              <a:rPr lang="en-US" altLang="ko-KR" sz="1400" dirty="0"/>
              <a:t>-&gt;’categorical’: one-hot encoder, 2D</a:t>
            </a:r>
          </a:p>
          <a:p>
            <a:r>
              <a:rPr lang="en-US" altLang="ko-KR" sz="1400" dirty="0"/>
              <a:t>-&gt;'sparse’: 1D</a:t>
            </a:r>
          </a:p>
          <a:p>
            <a:r>
              <a:rPr lang="en-US" altLang="ko-KR" sz="1400" dirty="0"/>
              <a:t>-&gt;'binary’: 0</a:t>
            </a:r>
            <a:r>
              <a:rPr lang="ko-KR" altLang="en-US" sz="1400" dirty="0"/>
              <a:t>또는 </a:t>
            </a:r>
            <a:r>
              <a:rPr lang="en-US" altLang="ko-KR" sz="1400" dirty="0"/>
              <a:t>1</a:t>
            </a:r>
            <a:r>
              <a:rPr lang="ko-KR" altLang="en-US" sz="1400" dirty="0"/>
              <a:t>로 채워진 </a:t>
            </a:r>
            <a:r>
              <a:rPr lang="en-US" altLang="ko-KR" sz="1400" dirty="0"/>
              <a:t>1D</a:t>
            </a:r>
          </a:p>
        </p:txBody>
      </p:sp>
    </p:spTree>
    <p:extLst>
      <p:ext uri="{BB962C8B-B14F-4D97-AF65-F5344CB8AC3E}">
        <p14:creationId xmlns:p14="http://schemas.microsoft.com/office/powerpoint/2010/main" val="153009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5AB0D0-0CF9-4D3B-85F9-A63676DC0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7" t="66608" r="55747" b="21547"/>
          <a:stretch/>
        </p:blipFill>
        <p:spPr>
          <a:xfrm>
            <a:off x="3334423" y="1874703"/>
            <a:ext cx="5888570" cy="1250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DF10CD-0375-42C8-9D7E-CD8E2CB9833B}"/>
              </a:ext>
            </a:extLst>
          </p:cNvPr>
          <p:cNvSpPr txBox="1"/>
          <p:nvPr/>
        </p:nvSpPr>
        <p:spPr>
          <a:xfrm>
            <a:off x="207430" y="3433482"/>
            <a:ext cx="11761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Generator</a:t>
            </a:r>
            <a:r>
              <a:rPr lang="ko-KR" altLang="en-US" dirty="0"/>
              <a:t>를 사용한 </a:t>
            </a:r>
            <a:r>
              <a:rPr lang="en-US" altLang="ko-KR" dirty="0"/>
              <a:t>data</a:t>
            </a:r>
            <a:r>
              <a:rPr lang="ko-KR" altLang="en-US" dirty="0"/>
              <a:t>의 경우 </a:t>
            </a:r>
            <a:r>
              <a:rPr lang="en-US" altLang="ko-KR" dirty="0" err="1"/>
              <a:t>fit_generator</a:t>
            </a:r>
            <a:r>
              <a:rPr lang="ko-KR" altLang="en-US" dirty="0"/>
              <a:t>를 통해 사용가능</a:t>
            </a:r>
            <a:r>
              <a:rPr lang="en-US" altLang="ko-KR" dirty="0"/>
              <a:t>-&gt; data</a:t>
            </a:r>
            <a:r>
              <a:rPr lang="ko-KR" altLang="en-US" dirty="0"/>
              <a:t>가 끝없이 생성됨</a:t>
            </a:r>
            <a:r>
              <a:rPr lang="en-US" altLang="ko-KR" dirty="0"/>
              <a:t>-&gt; epoch </a:t>
            </a:r>
            <a:r>
              <a:rPr lang="ko-KR" altLang="en-US" dirty="0"/>
              <a:t>지정해줘야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* </a:t>
            </a:r>
            <a:r>
              <a:rPr lang="en-US" altLang="ko-KR" dirty="0" err="1"/>
              <a:t>steps_per_epoch</a:t>
            </a:r>
            <a:r>
              <a:rPr lang="en-US" altLang="ko-KR" dirty="0"/>
              <a:t> : epoch </a:t>
            </a:r>
            <a:r>
              <a:rPr lang="ko-KR" altLang="en-US" dirty="0"/>
              <a:t>지정</a:t>
            </a:r>
            <a:r>
              <a:rPr lang="en-US" altLang="ko-KR" dirty="0"/>
              <a:t>, parameter</a:t>
            </a:r>
            <a:r>
              <a:rPr lang="ko-KR" altLang="en-US" dirty="0"/>
              <a:t>의 수만큼 </a:t>
            </a:r>
            <a:r>
              <a:rPr lang="ko-KR" altLang="en-US" dirty="0" err="1"/>
              <a:t>경사하강법</a:t>
            </a:r>
            <a:r>
              <a:rPr lang="ko-KR" altLang="en-US" dirty="0"/>
              <a:t> 단계 실행</a:t>
            </a:r>
            <a:endParaRPr lang="en-US" altLang="ko-KR" dirty="0"/>
          </a:p>
          <a:p>
            <a:r>
              <a:rPr lang="en-US" altLang="ko-KR" dirty="0"/>
              <a:t>(20</a:t>
            </a:r>
            <a:r>
              <a:rPr lang="ko-KR" altLang="en-US" dirty="0"/>
              <a:t>개의 </a:t>
            </a:r>
            <a:r>
              <a:rPr lang="en-US" altLang="ko-KR" dirty="0"/>
              <a:t>sample</a:t>
            </a:r>
            <a:r>
              <a:rPr lang="ko-KR" altLang="en-US" dirty="0"/>
              <a:t>이 하나의 </a:t>
            </a:r>
            <a:r>
              <a:rPr lang="en-US" altLang="ko-KR" dirty="0"/>
              <a:t>batch</a:t>
            </a:r>
            <a:r>
              <a:rPr lang="ko-KR" altLang="en-US" dirty="0"/>
              <a:t>이므로 </a:t>
            </a:r>
            <a:r>
              <a:rPr lang="en-US" altLang="ko-KR" dirty="0"/>
              <a:t>2000</a:t>
            </a:r>
            <a:r>
              <a:rPr lang="ko-KR" altLang="en-US" dirty="0"/>
              <a:t>개 </a:t>
            </a:r>
            <a:r>
              <a:rPr lang="en-US" altLang="ko-KR" dirty="0"/>
              <a:t>data</a:t>
            </a:r>
            <a:r>
              <a:rPr lang="ko-KR" altLang="en-US" dirty="0"/>
              <a:t>를 </a:t>
            </a:r>
            <a:r>
              <a:rPr lang="ko-KR" altLang="en-US" dirty="0" err="1"/>
              <a:t>다루기위해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으로 지정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* </a:t>
            </a:r>
            <a:r>
              <a:rPr lang="en-US" altLang="ko-KR" dirty="0" err="1"/>
              <a:t>validation_data</a:t>
            </a:r>
            <a:r>
              <a:rPr lang="en-US" altLang="ko-KR" dirty="0"/>
              <a:t>: generator</a:t>
            </a:r>
            <a:r>
              <a:rPr lang="ko-KR" altLang="en-US" dirty="0"/>
              <a:t>를 전달한면 </a:t>
            </a:r>
            <a:r>
              <a:rPr lang="en-US" altLang="ko-KR" dirty="0"/>
              <a:t>validation batch</a:t>
            </a:r>
            <a:r>
              <a:rPr lang="ko-KR" altLang="en-US" dirty="0"/>
              <a:t>를 끝없이 반환</a:t>
            </a:r>
            <a:endParaRPr lang="en-US" altLang="ko-KR" dirty="0"/>
          </a:p>
          <a:p>
            <a:r>
              <a:rPr lang="ko-KR" altLang="en-US" dirty="0"/>
              <a:t>* </a:t>
            </a:r>
            <a:r>
              <a:rPr lang="en-US" altLang="ko-KR" dirty="0" err="1"/>
              <a:t>validation_steps</a:t>
            </a:r>
            <a:r>
              <a:rPr lang="en-US" altLang="ko-KR" dirty="0"/>
              <a:t>: validation generator</a:t>
            </a:r>
            <a:r>
              <a:rPr lang="ko-KR" altLang="en-US" dirty="0"/>
              <a:t>에서 얼마나 많은 배치를 추출할지 지정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33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Train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 in small data set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9ECAA-B31E-4D5D-BE62-FF7D3362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18" t="34118" r="12721" b="18824"/>
          <a:stretch/>
        </p:blipFill>
        <p:spPr>
          <a:xfrm>
            <a:off x="4005431" y="1255057"/>
            <a:ext cx="4941346" cy="50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0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argumantion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B4507D-764C-48CF-B58E-92BE27588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67" t="39085" r="2720" b="29019"/>
          <a:stretch/>
        </p:blipFill>
        <p:spPr>
          <a:xfrm>
            <a:off x="377760" y="2150676"/>
            <a:ext cx="7584141" cy="422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642D53-59E6-4C88-9C2B-F852934866F5}"/>
              </a:ext>
            </a:extLst>
          </p:cNvPr>
          <p:cNvSpPr txBox="1"/>
          <p:nvPr/>
        </p:nvSpPr>
        <p:spPr>
          <a:xfrm>
            <a:off x="8148917" y="2150676"/>
            <a:ext cx="3146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fill_mode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'nearest’- </a:t>
            </a:r>
            <a:r>
              <a:rPr lang="ko-KR" altLang="en-US" dirty="0"/>
              <a:t>인접한 </a:t>
            </a:r>
            <a:r>
              <a:rPr lang="en-US" altLang="ko-KR" dirty="0"/>
              <a:t>pixel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'constant’- </a:t>
            </a:r>
            <a:r>
              <a:rPr lang="en-US" altLang="ko-KR" dirty="0" err="1"/>
              <a:t>cval</a:t>
            </a:r>
            <a:r>
              <a:rPr lang="en-US" altLang="ko-KR" dirty="0"/>
              <a:t> </a:t>
            </a:r>
            <a:r>
              <a:rPr lang="ko-KR" altLang="en-US" dirty="0"/>
              <a:t>매개변수의 값을 사용</a:t>
            </a:r>
            <a:endParaRPr lang="en-US" altLang="ko-KR" dirty="0"/>
          </a:p>
          <a:p>
            <a:r>
              <a:rPr lang="en-US" altLang="ko-KR" dirty="0"/>
              <a:t>'reflect’</a:t>
            </a:r>
          </a:p>
          <a:p>
            <a:r>
              <a:rPr lang="en-US" altLang="ko-KR" dirty="0"/>
              <a:t>'wrap'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8EF5A-FD78-4A9B-9B37-B38CB57AB51B}"/>
              </a:ext>
            </a:extLst>
          </p:cNvPr>
          <p:cNvSpPr txBox="1"/>
          <p:nvPr/>
        </p:nvSpPr>
        <p:spPr>
          <a:xfrm>
            <a:off x="416371" y="1393836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“Data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증식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1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argumantion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23B5B8-5E64-4E4D-ACC5-07FE2829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36732" r="5000" b="36471"/>
          <a:stretch/>
        </p:blipFill>
        <p:spPr>
          <a:xfrm>
            <a:off x="207430" y="1290917"/>
            <a:ext cx="5933935" cy="27521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AE38-D0EA-4AFB-9585-99800D1C0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62" t="28366" b="23399"/>
          <a:stretch/>
        </p:blipFill>
        <p:spPr>
          <a:xfrm>
            <a:off x="6093126" y="1290917"/>
            <a:ext cx="5903221" cy="4347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07B2C-BEAA-437C-9292-14F075E37D3B}"/>
              </a:ext>
            </a:extLst>
          </p:cNvPr>
          <p:cNvSpPr txBox="1"/>
          <p:nvPr/>
        </p:nvSpPr>
        <p:spPr>
          <a:xfrm>
            <a:off x="187594" y="4240776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“model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생성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81F91-33CB-45B0-98B3-59E71C121AB3}"/>
              </a:ext>
            </a:extLst>
          </p:cNvPr>
          <p:cNvSpPr txBox="1"/>
          <p:nvPr/>
        </p:nvSpPr>
        <p:spPr>
          <a:xfrm>
            <a:off x="6093126" y="5798362"/>
            <a:ext cx="2026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“network </a:t>
            </a:r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</a:rPr>
              <a:t>생성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lang="ko-KR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80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2</a:t>
              </a:r>
            </a:p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Convnet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69" y="386446"/>
            <a:ext cx="38416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Data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argumantion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2E05C0-8CF6-45B7-9130-0E464BF97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18" t="34118" r="12721" b="18824"/>
          <a:stretch/>
        </p:blipFill>
        <p:spPr>
          <a:xfrm>
            <a:off x="948466" y="1299881"/>
            <a:ext cx="4941346" cy="50970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B28F42-A2CA-4831-9724-27A5777D6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6595" r="61103" b="16078"/>
          <a:stretch/>
        </p:blipFill>
        <p:spPr>
          <a:xfrm>
            <a:off x="6230470" y="1125724"/>
            <a:ext cx="4718039" cy="52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2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06566D1-60CB-4C10-9859-0656D082B2B7}"/>
              </a:ext>
            </a:extLst>
          </p:cNvPr>
          <p:cNvSpPr txBox="1"/>
          <p:nvPr/>
        </p:nvSpPr>
        <p:spPr>
          <a:xfrm>
            <a:off x="2388870" y="422305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 Neural Network Introduction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7814A6-4C8D-4E5E-A67E-CB3397A5781D}"/>
              </a:ext>
            </a:extLst>
          </p:cNvPr>
          <p:cNvSpPr txBox="1"/>
          <p:nvPr/>
        </p:nvSpPr>
        <p:spPr>
          <a:xfrm>
            <a:off x="2388870" y="1473937"/>
            <a:ext cx="707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Densely connected network(</a:t>
            </a:r>
            <a:r>
              <a:rPr lang="ko-KR" altLang="en-US" dirty="0"/>
              <a:t>완전 연결 네트워크</a:t>
            </a:r>
            <a:r>
              <a:rPr lang="en-US" altLang="ko-KR" dirty="0"/>
              <a:t>) -&gt; acc : 98.8%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F0009-6E84-4E45-B787-FDDEBEA7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28758" r="45691" b="8628"/>
          <a:stretch/>
        </p:blipFill>
        <p:spPr>
          <a:xfrm>
            <a:off x="3556049" y="2011158"/>
            <a:ext cx="4738796" cy="42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EA47E2-A6CE-494D-BC7B-25F35DFDD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 </a:t>
            </a:r>
            <a:endParaRPr lang="ko-KR" altLang="en-US" sz="4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1001879" y="1405848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1519341" y="145549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기본적인 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Convnet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모습</a:t>
            </a: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rot="16200000" flipV="1">
            <a:off x="4682339" y="1590896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422305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 Neural Network Introduction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D53A87-4BC3-4925-82B6-0B73EE7C5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22544" r="43098" b="9674"/>
          <a:stretch/>
        </p:blipFill>
        <p:spPr>
          <a:xfrm>
            <a:off x="5652962" y="1156447"/>
            <a:ext cx="5996859" cy="551482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7E610C36-3B13-44BE-B5FB-1F98456C4900}"/>
              </a:ext>
            </a:extLst>
          </p:cNvPr>
          <p:cNvSpPr/>
          <p:nvPr/>
        </p:nvSpPr>
        <p:spPr>
          <a:xfrm>
            <a:off x="6777323" y="1874478"/>
            <a:ext cx="824753" cy="2370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2A6D33-6E8E-4407-A8E0-AA89082AE736}"/>
              </a:ext>
            </a:extLst>
          </p:cNvPr>
          <p:cNvSpPr/>
          <p:nvPr/>
        </p:nvSpPr>
        <p:spPr>
          <a:xfrm>
            <a:off x="6777322" y="2422551"/>
            <a:ext cx="1255059" cy="23705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2CA0D-235F-4576-BB1B-8378B3450486}"/>
              </a:ext>
            </a:extLst>
          </p:cNvPr>
          <p:cNvSpPr txBox="1"/>
          <p:nvPr/>
        </p:nvSpPr>
        <p:spPr>
          <a:xfrm>
            <a:off x="402398" y="2051643"/>
            <a:ext cx="5085161" cy="425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3D </a:t>
            </a:r>
            <a:r>
              <a:rPr lang="ko-KR" altLang="en-US" dirty="0"/>
              <a:t>입출력 </a:t>
            </a:r>
            <a:r>
              <a:rPr lang="en-US" altLang="ko-KR" dirty="0"/>
              <a:t>tensor</a:t>
            </a:r>
            <a:r>
              <a:rPr lang="ko-KR" altLang="en-US" dirty="0"/>
              <a:t>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-shape</a:t>
            </a:r>
            <a:r>
              <a:rPr lang="en-US" altLang="ko-KR" sz="1400" dirty="0">
                <a:sym typeface="Wingdings" panose="05000000000000000000" pitchFamily="2" charset="2"/>
              </a:rPr>
              <a:t>=(</a:t>
            </a:r>
            <a:r>
              <a:rPr lang="en-US" altLang="ko-KR" sz="1400" dirty="0" err="1"/>
              <a:t>image_height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image_width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image_channels</a:t>
            </a:r>
            <a:r>
              <a:rPr lang="en-US" altLang="ko-KR" sz="14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-&gt; </a:t>
            </a:r>
            <a:r>
              <a:rPr lang="en-US" altLang="ko-KR" sz="1400" dirty="0" err="1"/>
              <a:t>input_shape</a:t>
            </a:r>
            <a:r>
              <a:rPr lang="en-US" altLang="ko-KR" sz="1400" dirty="0"/>
              <a:t>=(28,28,1)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-&gt; output shape : 3D</a:t>
            </a:r>
            <a:r>
              <a:rPr lang="ko-KR" altLang="en-US" sz="1400" dirty="0"/>
              <a:t>형태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Height</a:t>
            </a:r>
            <a:r>
              <a:rPr lang="ko-KR" altLang="en-US" dirty="0"/>
              <a:t>과 </a:t>
            </a:r>
            <a:r>
              <a:rPr lang="en-US" altLang="ko-KR" dirty="0"/>
              <a:t>Width </a:t>
            </a:r>
            <a:r>
              <a:rPr lang="ko-KR" altLang="en-US" dirty="0"/>
              <a:t>차원은</a:t>
            </a:r>
            <a:r>
              <a:rPr lang="en-US" altLang="ko-KR" dirty="0"/>
              <a:t> network</a:t>
            </a:r>
            <a:r>
              <a:rPr lang="ko-KR" altLang="en-US" dirty="0"/>
              <a:t>가 깊어질수록 작아지는 경향이 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마지막 층의 출력 </a:t>
            </a:r>
            <a:r>
              <a:rPr lang="en-US" altLang="ko-KR" dirty="0"/>
              <a:t>tensor</a:t>
            </a:r>
            <a:r>
              <a:rPr lang="ko-KR" altLang="en-US" dirty="0"/>
              <a:t>를 </a:t>
            </a:r>
            <a:r>
              <a:rPr lang="en-US" altLang="ko-KR" dirty="0"/>
              <a:t>Densely connected network</a:t>
            </a:r>
            <a:r>
              <a:rPr lang="ko-KR" altLang="en-US" dirty="0"/>
              <a:t>에 주입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Flatten layer</a:t>
            </a:r>
            <a:r>
              <a:rPr lang="ko-KR" altLang="en-US" sz="1400" dirty="0"/>
              <a:t>를 통해 </a:t>
            </a:r>
            <a:r>
              <a:rPr lang="en-US" altLang="ko-KR" sz="1400" dirty="0"/>
              <a:t>3D</a:t>
            </a:r>
            <a:r>
              <a:rPr lang="ko-KR" altLang="en-US" sz="1400" dirty="0"/>
              <a:t> 출력을 </a:t>
            </a:r>
            <a:r>
              <a:rPr lang="en-US" altLang="ko-KR" sz="1400" dirty="0"/>
              <a:t>1D tensor</a:t>
            </a:r>
            <a:r>
              <a:rPr lang="ko-KR" altLang="en-US" sz="1400" dirty="0"/>
              <a:t>로 </a:t>
            </a:r>
            <a:r>
              <a:rPr lang="ko-KR" altLang="en-US" sz="1400" dirty="0" err="1"/>
              <a:t>펼쳐야함</a:t>
            </a:r>
            <a:r>
              <a:rPr lang="en-US" altLang="ko-KR" sz="1400" dirty="0"/>
              <a:t>  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E7A081-3EB9-46A9-9524-6728BBD7FB42}"/>
              </a:ext>
            </a:extLst>
          </p:cNvPr>
          <p:cNvSpPr/>
          <p:nvPr/>
        </p:nvSpPr>
        <p:spPr>
          <a:xfrm>
            <a:off x="8937812" y="5438418"/>
            <a:ext cx="2599764" cy="684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For 10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class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classification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0FEA0EE-3D17-461C-A350-97FCA1A841E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9233647" y="6122894"/>
            <a:ext cx="1004047" cy="364810"/>
          </a:xfrm>
          <a:prstGeom prst="bentConnector2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61300-49CB-4534-A01B-75F861373141}"/>
              </a:ext>
            </a:extLst>
          </p:cNvPr>
          <p:cNvSpPr txBox="1"/>
          <p:nvPr/>
        </p:nvSpPr>
        <p:spPr>
          <a:xfrm>
            <a:off x="1680702" y="1670140"/>
            <a:ext cx="8295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전역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패턴</a:t>
            </a:r>
            <a:r>
              <a:rPr lang="en-US" altLang="ko-KR" sz="2400" b="1" dirty="0"/>
              <a:t>(MNIST</a:t>
            </a:r>
            <a:r>
              <a:rPr lang="ko-KR" altLang="en-US" sz="2400" b="1" dirty="0"/>
              <a:t>에서 모든 </a:t>
            </a:r>
            <a:r>
              <a:rPr lang="en-US" altLang="ko-KR" sz="2400" b="1" dirty="0"/>
              <a:t>pixel</a:t>
            </a:r>
            <a:r>
              <a:rPr lang="ko-KR" altLang="en-US" sz="2400" b="1" dirty="0"/>
              <a:t>에 걸친 패턴</a:t>
            </a:r>
            <a:r>
              <a:rPr lang="en-US" altLang="ko-KR" sz="2400" b="1" dirty="0"/>
              <a:t>) </a:t>
            </a:r>
            <a:r>
              <a:rPr lang="en-US" altLang="ko-KR" sz="2400" dirty="0"/>
              <a:t>vs </a:t>
            </a:r>
            <a:r>
              <a:rPr lang="ko-KR" altLang="en-US" sz="2400" b="1" dirty="0"/>
              <a:t>지역패턴</a:t>
            </a:r>
            <a:endParaRPr lang="en-US" altLang="ko-KR" sz="2400" b="1" dirty="0"/>
          </a:p>
          <a:p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DD5ED-4617-4976-AD6F-745E98CB9298}"/>
              </a:ext>
            </a:extLst>
          </p:cNvPr>
          <p:cNvSpPr txBox="1"/>
          <p:nvPr/>
        </p:nvSpPr>
        <p:spPr>
          <a:xfrm flipH="1">
            <a:off x="1808698" y="1307109"/>
            <a:ext cx="19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Densely network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CFED2-8E56-4523-A6C4-9C745733006E}"/>
              </a:ext>
            </a:extLst>
          </p:cNvPr>
          <p:cNvSpPr txBox="1"/>
          <p:nvPr/>
        </p:nvSpPr>
        <p:spPr>
          <a:xfrm flipH="1">
            <a:off x="8617616" y="1300808"/>
            <a:ext cx="198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Convnet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A19C2C-AD95-4972-9DDA-FE124AA04B94}"/>
              </a:ext>
            </a:extLst>
          </p:cNvPr>
          <p:cNvSpPr txBox="1"/>
          <p:nvPr/>
        </p:nvSpPr>
        <p:spPr>
          <a:xfrm>
            <a:off x="2573491" y="2741057"/>
            <a:ext cx="70450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</a:t>
            </a:r>
            <a:endParaRPr lang="ko-KR" altLang="en-US" sz="2400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endParaRPr lang="en-US" altLang="ko-KR" sz="1400" dirty="0"/>
          </a:p>
          <a:p>
            <a:pPr algn="ctr"/>
            <a:r>
              <a:rPr lang="en-US" altLang="ko-KR" sz="1400" dirty="0"/>
              <a:t> image input : 2D window(height, width) , ex) 3 by 3</a:t>
            </a:r>
          </a:p>
          <a:p>
            <a:pPr algn="ctr"/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학습된 </a:t>
            </a:r>
            <a:r>
              <a:rPr lang="en-US" altLang="ko-KR" sz="1600" b="1" dirty="0"/>
              <a:t>pattern</a:t>
            </a:r>
            <a:r>
              <a:rPr lang="ko-KR" altLang="en-US" sz="1600" b="1" dirty="0"/>
              <a:t>은 </a:t>
            </a:r>
            <a:r>
              <a:rPr lang="en-US" altLang="ko-KR" sz="1600" b="1" dirty="0"/>
              <a:t>translation invariant(</a:t>
            </a:r>
            <a:r>
              <a:rPr lang="ko-KR" altLang="en-US" sz="1600" b="1" dirty="0"/>
              <a:t>평생 이동 불변성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을 가진다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새로운 위치에 나타난 것을 새로운 패턴으로 학습하는 </a:t>
            </a:r>
            <a:r>
              <a:rPr lang="en-US" altLang="ko-KR" sz="1600" dirty="0"/>
              <a:t>dense network</a:t>
            </a:r>
            <a:r>
              <a:rPr lang="ko-KR" altLang="en-US" sz="1600" dirty="0"/>
              <a:t>와는 달리 평행이동을 해도 이미 인식한 패턴을 인식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작은 수이 </a:t>
            </a:r>
            <a:r>
              <a:rPr lang="en-US" altLang="ko-KR" sz="1600" dirty="0"/>
              <a:t>train sample</a:t>
            </a:r>
            <a:r>
              <a:rPr lang="ko-KR" altLang="en-US" sz="1600" dirty="0"/>
              <a:t>을 사용해 일반화 능력을 가진 표현을 학습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Convnet</a:t>
            </a:r>
            <a:r>
              <a:rPr lang="ko-KR" altLang="en-US" sz="1600" b="1" dirty="0"/>
              <a:t>은 </a:t>
            </a:r>
            <a:r>
              <a:rPr lang="en-US" altLang="ko-KR" sz="1600" b="1" dirty="0"/>
              <a:t>pattern</a:t>
            </a:r>
            <a:r>
              <a:rPr lang="ko-KR" altLang="en-US" sz="1600" b="1" dirty="0"/>
              <a:t>의 공간적 계층 구조를 학습할 수 있다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첫번째 </a:t>
            </a:r>
            <a:r>
              <a:rPr lang="en-US" altLang="ko-KR" sz="1400" dirty="0"/>
              <a:t>convolution layer</a:t>
            </a:r>
            <a:r>
              <a:rPr lang="ko-KR" altLang="en-US" sz="1400" dirty="0"/>
              <a:t>가 </a:t>
            </a:r>
            <a:r>
              <a:rPr lang="en-US" altLang="ko-KR" sz="1400" dirty="0"/>
              <a:t>edge</a:t>
            </a:r>
            <a:r>
              <a:rPr lang="ko-KR" altLang="en-US" sz="1400" dirty="0"/>
              <a:t>같은 작은 지역 </a:t>
            </a:r>
            <a:r>
              <a:rPr lang="en-US" altLang="ko-KR" sz="1400" dirty="0"/>
              <a:t>patter</a:t>
            </a:r>
            <a:r>
              <a:rPr lang="ko-KR" altLang="en-US" sz="1400" dirty="0"/>
              <a:t>을 학습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두번째 </a:t>
            </a:r>
            <a:r>
              <a:rPr lang="en-US" altLang="ko-KR" sz="1400" dirty="0"/>
              <a:t>convolution layer</a:t>
            </a:r>
            <a:r>
              <a:rPr lang="ko-KR" altLang="en-US" sz="1400" dirty="0"/>
              <a:t>는 첫번째 </a:t>
            </a:r>
            <a:r>
              <a:rPr lang="en-US" altLang="ko-KR" sz="1400" dirty="0"/>
              <a:t>layer</a:t>
            </a:r>
            <a:r>
              <a:rPr lang="ko-KR" altLang="en-US" sz="1400" dirty="0"/>
              <a:t>의 특성으로 구성된 더 큰 </a:t>
            </a:r>
            <a:r>
              <a:rPr lang="en-US" altLang="ko-KR" sz="1400" dirty="0"/>
              <a:t>patter</a:t>
            </a:r>
            <a:r>
              <a:rPr lang="ko-KR" altLang="en-US" sz="1400" dirty="0"/>
              <a:t>을 학습</a:t>
            </a:r>
          </a:p>
        </p:txBody>
      </p:sp>
    </p:spTree>
    <p:extLst>
      <p:ext uri="{BB962C8B-B14F-4D97-AF65-F5344CB8AC3E}">
        <p14:creationId xmlns:p14="http://schemas.microsoft.com/office/powerpoint/2010/main" val="35884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B86F54-8911-4C31-958C-40C91F585BC6}"/>
              </a:ext>
            </a:extLst>
          </p:cNvPr>
          <p:cNvSpPr/>
          <p:nvPr/>
        </p:nvSpPr>
        <p:spPr>
          <a:xfrm>
            <a:off x="6931332" y="755778"/>
            <a:ext cx="1362636" cy="88750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Feature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7E1744D-FADF-44A8-91CC-2B5C7A7E7F96}"/>
              </a:ext>
            </a:extLst>
          </p:cNvPr>
          <p:cNvSpPr/>
          <p:nvPr/>
        </p:nvSpPr>
        <p:spPr>
          <a:xfrm>
            <a:off x="4840202" y="1199531"/>
            <a:ext cx="1362636" cy="88750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Patch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EFAF051-A24E-435A-B943-5521FFCF7913}"/>
              </a:ext>
            </a:extLst>
          </p:cNvPr>
          <p:cNvSpPr/>
          <p:nvPr/>
        </p:nvSpPr>
        <p:spPr>
          <a:xfrm>
            <a:off x="9022462" y="1199531"/>
            <a:ext cx="1362636" cy="88750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 Feature Map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F0423554-B584-4B01-915B-C51BE8D41CCD}"/>
              </a:ext>
            </a:extLst>
          </p:cNvPr>
          <p:cNvSpPr/>
          <p:nvPr/>
        </p:nvSpPr>
        <p:spPr>
          <a:xfrm rot="1215162">
            <a:off x="8428439" y="1255336"/>
            <a:ext cx="459553" cy="3182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5438E2E-3245-4BA2-B725-4554F539EB69}"/>
              </a:ext>
            </a:extLst>
          </p:cNvPr>
          <p:cNvSpPr/>
          <p:nvPr/>
        </p:nvSpPr>
        <p:spPr>
          <a:xfrm rot="20331216">
            <a:off x="6337308" y="1255336"/>
            <a:ext cx="459553" cy="31824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AB7646-4FE9-43CC-974E-7935F228DBE3}"/>
              </a:ext>
            </a:extLst>
          </p:cNvPr>
          <p:cNvSpPr txBox="1"/>
          <p:nvPr/>
        </p:nvSpPr>
        <p:spPr>
          <a:xfrm>
            <a:off x="5739026" y="1838847"/>
            <a:ext cx="37472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2</a:t>
            </a:r>
            <a:r>
              <a:rPr lang="ko-KR" altLang="en-US" sz="1600" dirty="0"/>
              <a:t>개 공간</a:t>
            </a:r>
            <a:r>
              <a:rPr lang="en-US" altLang="ko-KR" sz="1600" dirty="0"/>
              <a:t>, </a:t>
            </a:r>
            <a:r>
              <a:rPr lang="ko-KR" altLang="en-US" sz="1600" dirty="0"/>
              <a:t>깊이</a:t>
            </a:r>
            <a:endParaRPr lang="en-US" altLang="ko-KR" sz="1600" dirty="0"/>
          </a:p>
          <a:p>
            <a:pPr algn="ctr"/>
            <a:r>
              <a:rPr lang="en-US" altLang="ko-KR" sz="1600" dirty="0"/>
              <a:t>(height, width, channel)</a:t>
            </a:r>
          </a:p>
          <a:p>
            <a:pPr algn="ctr"/>
            <a:r>
              <a:rPr lang="en-US" altLang="ko-KR" sz="1600" dirty="0"/>
              <a:t>Ch :</a:t>
            </a:r>
            <a:r>
              <a:rPr lang="ko-KR" altLang="en-US" sz="1600" dirty="0"/>
              <a:t> </a:t>
            </a:r>
            <a:r>
              <a:rPr lang="en-US" altLang="ko-KR" sz="1600" dirty="0"/>
              <a:t>RGB-3, Gray-1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4A67E6-C496-45D9-BA4E-C6D4E913A966}"/>
              </a:ext>
            </a:extLst>
          </p:cNvPr>
          <p:cNvSpPr txBox="1"/>
          <p:nvPr/>
        </p:nvSpPr>
        <p:spPr>
          <a:xfrm>
            <a:off x="9305075" y="2280124"/>
            <a:ext cx="2592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tensor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더 이상 </a:t>
            </a:r>
            <a:r>
              <a:rPr lang="en-US" altLang="ko-KR" sz="1400" dirty="0" err="1"/>
              <a:t>ch</a:t>
            </a:r>
            <a:r>
              <a:rPr lang="ko-KR" altLang="en-US" sz="1400" dirty="0"/>
              <a:t>은 특정 </a:t>
            </a:r>
            <a:r>
              <a:rPr lang="en-US" altLang="ko-KR" sz="1400" dirty="0"/>
              <a:t>color</a:t>
            </a:r>
            <a:r>
              <a:rPr lang="ko-KR" altLang="en-US" sz="1400" dirty="0"/>
              <a:t>가 아니라 </a:t>
            </a:r>
            <a:r>
              <a:rPr lang="en-US" altLang="ko-KR" sz="1400" dirty="0"/>
              <a:t>filter</a:t>
            </a:r>
            <a:r>
              <a:rPr lang="ko-KR" altLang="en-US" sz="1400" dirty="0"/>
              <a:t>이다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Ex) ‘</a:t>
            </a:r>
            <a:r>
              <a:rPr lang="ko-KR" altLang="en-US" sz="1400" dirty="0"/>
              <a:t>입력에 얼굴이 있는지</a:t>
            </a:r>
            <a:r>
              <a:rPr lang="en-US" altLang="ko-KR" sz="1400" dirty="0"/>
              <a:t>’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D46988D-9D65-4713-A510-F48AB1BBD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46344" r="50250" b="18948"/>
          <a:stretch/>
        </p:blipFill>
        <p:spPr>
          <a:xfrm>
            <a:off x="274565" y="3098028"/>
            <a:ext cx="5928273" cy="33735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78DB1B-36F1-454F-B87F-E183478C37B2}"/>
              </a:ext>
            </a:extLst>
          </p:cNvPr>
          <p:cNvSpPr txBox="1"/>
          <p:nvPr/>
        </p:nvSpPr>
        <p:spPr>
          <a:xfrm>
            <a:off x="2204228" y="2584651"/>
            <a:ext cx="2068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Input: (28,28,1)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A71CC38-C773-4985-B3C7-FD79A113BBF6}"/>
              </a:ext>
            </a:extLst>
          </p:cNvPr>
          <p:cNvSpPr/>
          <p:nvPr/>
        </p:nvSpPr>
        <p:spPr>
          <a:xfrm>
            <a:off x="4015989" y="4124164"/>
            <a:ext cx="275114" cy="2330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C8C0C1A8-1EE3-4EE5-AFF8-DA27A202FB11}"/>
              </a:ext>
            </a:extLst>
          </p:cNvPr>
          <p:cNvSpPr/>
          <p:nvPr/>
        </p:nvSpPr>
        <p:spPr>
          <a:xfrm>
            <a:off x="3442247" y="4124164"/>
            <a:ext cx="505619" cy="2330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D46F18-C262-4B87-85C4-7F7E962C4574}"/>
              </a:ext>
            </a:extLst>
          </p:cNvPr>
          <p:cNvSpPr txBox="1"/>
          <p:nvPr/>
        </p:nvSpPr>
        <p:spPr>
          <a:xfrm flipH="1">
            <a:off x="2520173" y="3857248"/>
            <a:ext cx="1338046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response map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7FF95D-544C-4E52-910A-A23B5EBA346D}"/>
              </a:ext>
            </a:extLst>
          </p:cNvPr>
          <p:cNvSpPr txBox="1"/>
          <p:nvPr/>
        </p:nvSpPr>
        <p:spPr>
          <a:xfrm flipH="1">
            <a:off x="4015988" y="3857247"/>
            <a:ext cx="559407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filter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6" name="사각형: 모서리가 접힌 도형 45">
            <a:extLst>
              <a:ext uri="{FF2B5EF4-FFF2-40B4-BE49-F238E27FC236}">
                <a16:creationId xmlns:a16="http://schemas.microsoft.com/office/drawing/2014/main" id="{54F26624-47D4-4AE5-9EEE-1D4193AFDDCF}"/>
              </a:ext>
            </a:extLst>
          </p:cNvPr>
          <p:cNvSpPr/>
          <p:nvPr/>
        </p:nvSpPr>
        <p:spPr>
          <a:xfrm>
            <a:off x="6567084" y="3965322"/>
            <a:ext cx="5244352" cy="1638938"/>
          </a:xfrm>
          <a:prstGeom prst="foldedCorner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Feature MAP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깊이 축에 있는 각 차원은 하나의 </a:t>
            </a:r>
            <a:r>
              <a:rPr lang="en-US" altLang="ko-KR" sz="1400" dirty="0">
                <a:solidFill>
                  <a:schemeClr val="tx1"/>
                </a:solidFill>
              </a:rPr>
              <a:t>feature(or filter)</a:t>
            </a:r>
            <a:r>
              <a:rPr lang="ko-KR" altLang="en-US" sz="1400" dirty="0">
                <a:solidFill>
                  <a:schemeClr val="tx1"/>
                </a:solidFill>
              </a:rPr>
              <a:t>이고 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 2D tensor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output [ : , : , n ]</a:t>
            </a:r>
            <a:r>
              <a:rPr lang="ko-KR" altLang="en-US" sz="1400" dirty="0">
                <a:solidFill>
                  <a:schemeClr val="tx1"/>
                </a:solidFill>
              </a:rPr>
              <a:t>은 입력에 대한 이 </a:t>
            </a:r>
            <a:r>
              <a:rPr lang="en-US" altLang="ko-KR" sz="1400" dirty="0">
                <a:solidFill>
                  <a:schemeClr val="tx1"/>
                </a:solidFill>
              </a:rPr>
              <a:t>filter    </a:t>
            </a:r>
            <a:r>
              <a:rPr lang="ko-KR" altLang="en-US" sz="1400" dirty="0">
                <a:solidFill>
                  <a:schemeClr val="tx1"/>
                </a:solidFill>
              </a:rPr>
              <a:t>응답을 나타내는 </a:t>
            </a:r>
            <a:r>
              <a:rPr lang="en-US" altLang="ko-KR" sz="1400" dirty="0">
                <a:solidFill>
                  <a:schemeClr val="tx1"/>
                </a:solidFill>
              </a:rPr>
              <a:t>2D </a:t>
            </a:r>
            <a:r>
              <a:rPr lang="ko-KR" altLang="en-US" sz="1400" dirty="0">
                <a:solidFill>
                  <a:schemeClr val="tx1"/>
                </a:solidFill>
              </a:rPr>
              <a:t>공간상의 </a:t>
            </a:r>
            <a:r>
              <a:rPr lang="en-US" altLang="ko-KR" sz="1400" dirty="0">
                <a:solidFill>
                  <a:schemeClr val="tx1"/>
                </a:solidFill>
              </a:rPr>
              <a:t>map</a:t>
            </a:r>
            <a:r>
              <a:rPr lang="ko-KR" altLang="en-US" sz="1400" dirty="0">
                <a:solidFill>
                  <a:schemeClr val="tx1"/>
                </a:solidFill>
              </a:rPr>
              <a:t>이다</a:t>
            </a:r>
          </a:p>
        </p:txBody>
      </p:sp>
    </p:spTree>
    <p:extLst>
      <p:ext uri="{BB962C8B-B14F-4D97-AF65-F5344CB8AC3E}">
        <p14:creationId xmlns:p14="http://schemas.microsoft.com/office/powerpoint/2010/main" val="25646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72C6A-0D5D-43DC-B79D-4570ADE29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22544" r="43098" b="56431"/>
          <a:stretch/>
        </p:blipFill>
        <p:spPr>
          <a:xfrm>
            <a:off x="3772089" y="1138033"/>
            <a:ext cx="8114075" cy="23145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B9D64F-2C80-4355-9E95-D82CC30E2D4A}"/>
              </a:ext>
            </a:extLst>
          </p:cNvPr>
          <p:cNvSpPr txBox="1"/>
          <p:nvPr/>
        </p:nvSpPr>
        <p:spPr>
          <a:xfrm flipH="1">
            <a:off x="332538" y="1695119"/>
            <a:ext cx="3790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!</a:t>
            </a:r>
            <a:r>
              <a:rPr lang="ko-KR" altLang="en-US" sz="1600" b="1" dirty="0"/>
              <a:t>핵심적 </a:t>
            </a:r>
            <a:r>
              <a:rPr lang="en-US" altLang="ko-KR" sz="1600" b="1" dirty="0"/>
              <a:t>parameter!</a:t>
            </a:r>
          </a:p>
          <a:p>
            <a:pPr marL="342900" indent="-342900">
              <a:buAutoNum type="arabicPeriod"/>
            </a:pPr>
            <a:r>
              <a:rPr lang="ko-KR" altLang="en-US" sz="1400" dirty="0" err="1"/>
              <a:t>입력으로부터</a:t>
            </a:r>
            <a:r>
              <a:rPr lang="ko-KR" altLang="en-US" sz="1400" dirty="0"/>
              <a:t> 뽑아낸 </a:t>
            </a:r>
            <a:r>
              <a:rPr lang="en-US" altLang="ko-KR" sz="1400" b="1" dirty="0">
                <a:solidFill>
                  <a:schemeClr val="accent1">
                    <a:lumMod val="75000"/>
                  </a:schemeClr>
                </a:solidFill>
              </a:rPr>
              <a:t>patch size</a:t>
            </a:r>
          </a:p>
          <a:p>
            <a:pPr lvl="1"/>
            <a:r>
              <a:rPr lang="en-US" altLang="ko-KR" sz="1400" dirty="0"/>
              <a:t>- </a:t>
            </a:r>
            <a:r>
              <a:rPr lang="ko-KR" altLang="en-US" sz="1400" dirty="0"/>
              <a:t>전형적으로 </a:t>
            </a:r>
            <a:r>
              <a:rPr lang="en-US" altLang="ko-KR" sz="1400" dirty="0"/>
              <a:t>3by3, 5by5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Feature map</a:t>
            </a:r>
            <a:r>
              <a:rPr lang="ko-KR" altLang="en-US" sz="1400" dirty="0"/>
              <a:t>의 </a:t>
            </a:r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출력 깊이 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ko-KR" sz="1400" dirty="0"/>
              <a:t>- Convolution</a:t>
            </a:r>
            <a:r>
              <a:rPr lang="ko-KR" altLang="en-US" sz="1400" dirty="0"/>
              <a:t>으로 계산할 </a:t>
            </a:r>
            <a:r>
              <a:rPr lang="en-US" altLang="ko-KR" sz="1400" dirty="0"/>
              <a:t>filter </a:t>
            </a:r>
            <a:r>
              <a:rPr lang="ko-KR" altLang="en-US" sz="1400" dirty="0"/>
              <a:t>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8D039A-83E8-4E5B-A1B9-8FEB1965F6D0}"/>
              </a:ext>
            </a:extLst>
          </p:cNvPr>
          <p:cNvSpPr txBox="1"/>
          <p:nvPr/>
        </p:nvSpPr>
        <p:spPr>
          <a:xfrm flipH="1">
            <a:off x="6185134" y="1816163"/>
            <a:ext cx="5177534" cy="30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Conv2D( </a:t>
            </a:r>
            <a:r>
              <a:rPr lang="en-US" altLang="ko-KR" sz="1400" dirty="0" err="1">
                <a:solidFill>
                  <a:srgbClr val="FF0000"/>
                </a:solidFill>
              </a:rPr>
              <a:t>output_depth</a:t>
            </a:r>
            <a:r>
              <a:rPr lang="en-US" altLang="ko-KR" sz="1400" dirty="0">
                <a:solidFill>
                  <a:srgbClr val="FF0000"/>
                </a:solidFill>
              </a:rPr>
              <a:t> , ( </a:t>
            </a:r>
            <a:r>
              <a:rPr lang="en-US" altLang="ko-KR" sz="1400" dirty="0" err="1">
                <a:solidFill>
                  <a:srgbClr val="FF0000"/>
                </a:solidFill>
              </a:rPr>
              <a:t>window_height</a:t>
            </a:r>
            <a:r>
              <a:rPr lang="en-US" altLang="ko-KR" sz="1400" dirty="0">
                <a:solidFill>
                  <a:srgbClr val="FF0000"/>
                </a:solidFill>
              </a:rPr>
              <a:t> , </a:t>
            </a:r>
            <a:r>
              <a:rPr lang="en-US" altLang="ko-KR" sz="1400" dirty="0" err="1">
                <a:solidFill>
                  <a:srgbClr val="FF0000"/>
                </a:solidFill>
              </a:rPr>
              <a:t>window_width</a:t>
            </a:r>
            <a:r>
              <a:rPr lang="en-US" altLang="ko-KR" sz="1400" dirty="0">
                <a:solidFill>
                  <a:srgbClr val="FF0000"/>
                </a:solidFill>
              </a:rPr>
              <a:t> ))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52FD2-8FD9-4543-9015-56786610754A}"/>
              </a:ext>
            </a:extLst>
          </p:cNvPr>
          <p:cNvSpPr txBox="1"/>
          <p:nvPr/>
        </p:nvSpPr>
        <p:spPr>
          <a:xfrm>
            <a:off x="220781" y="3680814"/>
            <a:ext cx="11665383" cy="2901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&lt;Convolution </a:t>
            </a:r>
            <a:r>
              <a:rPr lang="ko-KR" altLang="en-US" b="1" dirty="0"/>
              <a:t>작동 방식</a:t>
            </a:r>
            <a:r>
              <a:rPr lang="en-US" altLang="ko-KR" b="1" dirty="0"/>
              <a:t>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3D input feature map </a:t>
            </a:r>
            <a:r>
              <a:rPr lang="ko-KR" altLang="en-US" dirty="0"/>
              <a:t>위를 </a:t>
            </a:r>
            <a:r>
              <a:rPr lang="en-US" altLang="ko-KR" dirty="0"/>
              <a:t>3x3(or</a:t>
            </a:r>
            <a:r>
              <a:rPr lang="ko-KR" altLang="en-US" dirty="0"/>
              <a:t> </a:t>
            </a:r>
            <a:r>
              <a:rPr lang="en-US" altLang="ko-KR" dirty="0"/>
              <a:t>5x5)</a:t>
            </a:r>
            <a:r>
              <a:rPr lang="ko-KR" altLang="en-US" dirty="0"/>
              <a:t>크기의 </a:t>
            </a:r>
            <a:r>
              <a:rPr lang="en-US" altLang="ko-KR" dirty="0"/>
              <a:t>window</a:t>
            </a:r>
            <a:r>
              <a:rPr lang="ko-KR" altLang="en-US" dirty="0"/>
              <a:t>가 </a:t>
            </a:r>
            <a:r>
              <a:rPr lang="en-US" altLang="ko-KR" b="1" dirty="0"/>
              <a:t>sliding</a:t>
            </a:r>
            <a:r>
              <a:rPr lang="ko-KR" altLang="en-US" dirty="0"/>
              <a:t>하면서 모든 위치에서 </a:t>
            </a:r>
            <a:r>
              <a:rPr lang="en-US" altLang="ko-KR" dirty="0"/>
              <a:t>3D feature patch(</a:t>
            </a:r>
            <a:r>
              <a:rPr lang="en-US" altLang="ko-KR" dirty="0" err="1"/>
              <a:t>window_height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window_width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input_depth</a:t>
            </a:r>
            <a:r>
              <a:rPr lang="en-US" altLang="ko-KR" dirty="0"/>
              <a:t>)</a:t>
            </a:r>
            <a:r>
              <a:rPr lang="ko-KR" altLang="en-US" dirty="0"/>
              <a:t>를 추출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3D patch</a:t>
            </a:r>
            <a:r>
              <a:rPr lang="ko-KR" altLang="en-US" dirty="0"/>
              <a:t>를</a:t>
            </a:r>
            <a:r>
              <a:rPr lang="en-US" altLang="ko-KR" dirty="0"/>
              <a:t> 1D vector(</a:t>
            </a:r>
            <a:r>
              <a:rPr lang="en-US" altLang="ko-KR" dirty="0" err="1"/>
              <a:t>output_depth</a:t>
            </a:r>
            <a:r>
              <a:rPr lang="en-US" altLang="ko-KR" dirty="0"/>
              <a:t>, 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변환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600" dirty="0"/>
              <a:t>-&gt; </a:t>
            </a:r>
            <a:r>
              <a:rPr lang="en-US" altLang="ko-KR" sz="1400" dirty="0"/>
              <a:t>convolution kernel</a:t>
            </a:r>
            <a:r>
              <a:rPr lang="ko-KR" altLang="en-US" sz="1400" dirty="0"/>
              <a:t>이라고 불리는 가중치 행렬과의 </a:t>
            </a:r>
            <a:r>
              <a:rPr lang="en-US" altLang="ko-KR" sz="1400" dirty="0"/>
              <a:t>tensor </a:t>
            </a:r>
            <a:r>
              <a:rPr lang="ko-KR" altLang="en-US" sz="1400" dirty="0"/>
              <a:t>곱을 통해 변환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변환된 모든 </a:t>
            </a:r>
            <a:r>
              <a:rPr lang="en-US" altLang="ko-KR" dirty="0"/>
              <a:t>vector</a:t>
            </a:r>
            <a:r>
              <a:rPr lang="ko-KR" altLang="en-US" dirty="0"/>
              <a:t>는 </a:t>
            </a:r>
            <a:r>
              <a:rPr lang="en-US" altLang="ko-KR" dirty="0"/>
              <a:t>(</a:t>
            </a:r>
            <a:r>
              <a:rPr lang="en-US" altLang="ko-KR" dirty="0" err="1"/>
              <a:t>height,width,output_depth</a:t>
            </a:r>
            <a:r>
              <a:rPr lang="en-US" altLang="ko-KR" dirty="0"/>
              <a:t>)</a:t>
            </a:r>
            <a:r>
              <a:rPr lang="ko-KR" altLang="en-US" dirty="0"/>
              <a:t>크기의 </a:t>
            </a:r>
            <a:r>
              <a:rPr lang="en-US" altLang="ko-KR" dirty="0"/>
              <a:t>3D </a:t>
            </a:r>
            <a:r>
              <a:rPr lang="ko-KR" altLang="en-US" dirty="0"/>
              <a:t>특성 </a:t>
            </a:r>
            <a:r>
              <a:rPr lang="ko-KR" altLang="en-US" dirty="0" err="1"/>
              <a:t>맵으로</a:t>
            </a:r>
            <a:r>
              <a:rPr lang="ko-KR" altLang="en-US" dirty="0"/>
              <a:t> 재구성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en-US" altLang="ko-KR" sz="1400" dirty="0"/>
              <a:t>ex)</a:t>
            </a:r>
            <a:r>
              <a:rPr lang="ko-KR" altLang="en-US" sz="1400" dirty="0"/>
              <a:t> </a:t>
            </a:r>
            <a:r>
              <a:rPr lang="en-US" altLang="ko-KR" sz="1400" dirty="0"/>
              <a:t>3x3</a:t>
            </a:r>
            <a:r>
              <a:rPr lang="ko-KR" altLang="en-US" sz="1400" dirty="0"/>
              <a:t> </a:t>
            </a:r>
            <a:r>
              <a:rPr lang="en-US" altLang="ko-KR" sz="1400" dirty="0"/>
              <a:t>window</a:t>
            </a:r>
            <a:r>
              <a:rPr lang="ko-KR" altLang="en-US" sz="1400" dirty="0"/>
              <a:t>를 사용하면 </a:t>
            </a:r>
            <a:r>
              <a:rPr lang="en-US" altLang="ko-KR" sz="1400" dirty="0"/>
              <a:t>3D patch input[ i-1 : i+2, j-1:j+2, :] vector</a:t>
            </a:r>
            <a:r>
              <a:rPr lang="ko-KR" altLang="en-US" sz="1400" dirty="0"/>
              <a:t>로부터 </a:t>
            </a:r>
            <a:r>
              <a:rPr lang="en-US" altLang="ko-KR" sz="1400" dirty="0"/>
              <a:t>vector output[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, j , : ]</a:t>
            </a:r>
            <a:r>
              <a:rPr lang="ko-KR" altLang="en-US" sz="1400" dirty="0"/>
              <a:t>를 생성</a:t>
            </a:r>
            <a:r>
              <a:rPr lang="en-US" altLang="ko-KR" sz="14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695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Convolution- </a:t>
            </a:r>
            <a:r>
              <a:rPr lang="en-US" altLang="ko-KR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padding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45584E-1712-4F70-B447-D8BAA9DBE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6732" r="15074" b="32680"/>
          <a:stretch/>
        </p:blipFill>
        <p:spPr>
          <a:xfrm>
            <a:off x="315006" y="1308794"/>
            <a:ext cx="4767982" cy="2348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720B71-90E3-4A65-BA93-658E7DAFF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74" t="46797" r="14191" b="27425"/>
          <a:stretch/>
        </p:blipFill>
        <p:spPr>
          <a:xfrm>
            <a:off x="159192" y="3826701"/>
            <a:ext cx="6572983" cy="2644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58B7FD-B823-49A3-A621-1ED4FBF12C5B}"/>
              </a:ext>
            </a:extLst>
          </p:cNvPr>
          <p:cNvSpPr txBox="1"/>
          <p:nvPr/>
        </p:nvSpPr>
        <p:spPr>
          <a:xfrm>
            <a:off x="1085436" y="32793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5x5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3C335-0FA9-4442-A740-B3ACD17D6F3B}"/>
              </a:ext>
            </a:extLst>
          </p:cNvPr>
          <p:cNvSpPr txBox="1"/>
          <p:nvPr/>
        </p:nvSpPr>
        <p:spPr>
          <a:xfrm>
            <a:off x="3353506" y="347298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3x3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5B51E-7D9C-4E67-B29E-1112CB198187}"/>
              </a:ext>
            </a:extLst>
          </p:cNvPr>
          <p:cNvSpPr txBox="1"/>
          <p:nvPr/>
        </p:nvSpPr>
        <p:spPr>
          <a:xfrm>
            <a:off x="1321450" y="59149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5x5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293559-F850-4443-ACFD-AF1D065D767D}"/>
              </a:ext>
            </a:extLst>
          </p:cNvPr>
          <p:cNvSpPr txBox="1"/>
          <p:nvPr/>
        </p:nvSpPr>
        <p:spPr>
          <a:xfrm>
            <a:off x="3898848" y="599658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5x5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3661F-9028-4AA0-9CB9-A4E6C3EADEBA}"/>
              </a:ext>
            </a:extLst>
          </p:cNvPr>
          <p:cNvSpPr txBox="1"/>
          <p:nvPr/>
        </p:nvSpPr>
        <p:spPr>
          <a:xfrm>
            <a:off x="6606337" y="1455808"/>
            <a:ext cx="45946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padding</a:t>
            </a:r>
          </a:p>
          <a:p>
            <a:endParaRPr lang="en-US" altLang="ko-KR" dirty="0"/>
          </a:p>
          <a:p>
            <a:r>
              <a:rPr lang="ko-KR" altLang="en-US" dirty="0"/>
              <a:t>입력과 동일한 높이와 너비를 가진 </a:t>
            </a:r>
            <a:endParaRPr lang="en-US" altLang="ko-KR" dirty="0"/>
          </a:p>
          <a:p>
            <a:r>
              <a:rPr lang="en-US" altLang="ko-KR" dirty="0"/>
              <a:t>output feature map</a:t>
            </a:r>
            <a:r>
              <a:rPr lang="ko-KR" altLang="en-US" dirty="0"/>
              <a:t>을 얻고 싶을 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모든 입력 타일에 </a:t>
            </a:r>
            <a:r>
              <a:rPr lang="ko-KR" altLang="en-US" dirty="0" err="1"/>
              <a:t>합성곱</a:t>
            </a:r>
            <a:r>
              <a:rPr lang="ko-KR" altLang="en-US" dirty="0"/>
              <a:t> 윈도우의 중앙을 </a:t>
            </a:r>
            <a:r>
              <a:rPr lang="ko-KR" altLang="en-US" dirty="0" err="1"/>
              <a:t>위치시킬수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3x3: </a:t>
            </a:r>
            <a:r>
              <a:rPr lang="ko-KR" altLang="en-US" dirty="0"/>
              <a:t>위아래 하나의 행 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5x5: </a:t>
            </a:r>
            <a:r>
              <a:rPr lang="ko-KR" altLang="en-US" dirty="0"/>
              <a:t>위아래 두개의 </a:t>
            </a:r>
            <a:r>
              <a:rPr lang="ko-KR" altLang="en-US" dirty="0" err="1"/>
              <a:t>행추가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-Conv2D padding </a:t>
            </a:r>
            <a:r>
              <a:rPr lang="ko-KR" altLang="en-US" dirty="0"/>
              <a:t>매개변수</a:t>
            </a:r>
            <a:endParaRPr lang="en-US" altLang="ko-KR" dirty="0"/>
          </a:p>
          <a:p>
            <a:r>
              <a:rPr lang="en-US" altLang="ko-KR" dirty="0"/>
              <a:t>“valid”: </a:t>
            </a:r>
            <a:r>
              <a:rPr lang="ko-KR" altLang="en-US" dirty="0"/>
              <a:t>패딩 사용하지 않음</a:t>
            </a:r>
            <a:endParaRPr lang="en-US" altLang="ko-KR" dirty="0"/>
          </a:p>
          <a:p>
            <a:r>
              <a:rPr lang="en-US" altLang="ko-KR" dirty="0"/>
              <a:t>“same”: </a:t>
            </a:r>
            <a:r>
              <a:rPr lang="ko-KR" altLang="en-US" dirty="0"/>
              <a:t>입력과 동일한 높이와 너비를 가진 출력을 만들기 위해 </a:t>
            </a:r>
            <a:r>
              <a:rPr lang="ko-KR" altLang="en-US" dirty="0" err="1"/>
              <a:t>패딩한다</a:t>
            </a:r>
            <a:endParaRPr lang="ko-KR" altLang="en-US" dirty="0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DDB9055C-91A7-4277-A0CA-A3324A7E7DB7}"/>
              </a:ext>
            </a:extLst>
          </p:cNvPr>
          <p:cNvSpPr/>
          <p:nvPr/>
        </p:nvSpPr>
        <p:spPr>
          <a:xfrm>
            <a:off x="3020291" y="2000293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673FCC9B-9FAE-40D1-983D-E03D002E190D}"/>
              </a:ext>
            </a:extLst>
          </p:cNvPr>
          <p:cNvSpPr/>
          <p:nvPr/>
        </p:nvSpPr>
        <p:spPr>
          <a:xfrm>
            <a:off x="3538431" y="1981209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별: 꼭짓점 5개 20">
            <a:extLst>
              <a:ext uri="{FF2B5EF4-FFF2-40B4-BE49-F238E27FC236}">
                <a16:creationId xmlns:a16="http://schemas.microsoft.com/office/drawing/2014/main" id="{E4CBF153-FD66-4641-8F86-8C2318BC4005}"/>
              </a:ext>
            </a:extLst>
          </p:cNvPr>
          <p:cNvSpPr/>
          <p:nvPr/>
        </p:nvSpPr>
        <p:spPr>
          <a:xfrm>
            <a:off x="4051639" y="1981209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별: 꼭짓점 5개 22">
            <a:extLst>
              <a:ext uri="{FF2B5EF4-FFF2-40B4-BE49-F238E27FC236}">
                <a16:creationId xmlns:a16="http://schemas.microsoft.com/office/drawing/2014/main" id="{6824AD46-4566-47F1-AA16-1B94879C9A47}"/>
              </a:ext>
            </a:extLst>
          </p:cNvPr>
          <p:cNvSpPr/>
          <p:nvPr/>
        </p:nvSpPr>
        <p:spPr>
          <a:xfrm>
            <a:off x="4083773" y="2446860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별: 꼭짓점 5개 28">
            <a:extLst>
              <a:ext uri="{FF2B5EF4-FFF2-40B4-BE49-F238E27FC236}">
                <a16:creationId xmlns:a16="http://schemas.microsoft.com/office/drawing/2014/main" id="{E419470C-7382-4578-B484-09BAD85E1D0A}"/>
              </a:ext>
            </a:extLst>
          </p:cNvPr>
          <p:cNvSpPr/>
          <p:nvPr/>
        </p:nvSpPr>
        <p:spPr>
          <a:xfrm>
            <a:off x="3538431" y="2443348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별: 꼭짓점 5개 30">
            <a:extLst>
              <a:ext uri="{FF2B5EF4-FFF2-40B4-BE49-F238E27FC236}">
                <a16:creationId xmlns:a16="http://schemas.microsoft.com/office/drawing/2014/main" id="{A5F5CB29-1F2B-4E07-ADC7-C4CBB20DEC6F}"/>
              </a:ext>
            </a:extLst>
          </p:cNvPr>
          <p:cNvSpPr/>
          <p:nvPr/>
        </p:nvSpPr>
        <p:spPr>
          <a:xfrm>
            <a:off x="3020290" y="2443348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별: 꼭짓점 5개 32">
            <a:extLst>
              <a:ext uri="{FF2B5EF4-FFF2-40B4-BE49-F238E27FC236}">
                <a16:creationId xmlns:a16="http://schemas.microsoft.com/office/drawing/2014/main" id="{D04B0CC5-E1DD-445F-910A-381779A108D0}"/>
              </a:ext>
            </a:extLst>
          </p:cNvPr>
          <p:cNvSpPr/>
          <p:nvPr/>
        </p:nvSpPr>
        <p:spPr>
          <a:xfrm>
            <a:off x="3020290" y="2909448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별: 꼭짓점 5개 34">
            <a:extLst>
              <a:ext uri="{FF2B5EF4-FFF2-40B4-BE49-F238E27FC236}">
                <a16:creationId xmlns:a16="http://schemas.microsoft.com/office/drawing/2014/main" id="{8758D520-D2BB-4D1D-A494-4F8A49526F72}"/>
              </a:ext>
            </a:extLst>
          </p:cNvPr>
          <p:cNvSpPr/>
          <p:nvPr/>
        </p:nvSpPr>
        <p:spPr>
          <a:xfrm>
            <a:off x="3538431" y="2919972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별: 꼭짓점 5개 36">
            <a:extLst>
              <a:ext uri="{FF2B5EF4-FFF2-40B4-BE49-F238E27FC236}">
                <a16:creationId xmlns:a16="http://schemas.microsoft.com/office/drawing/2014/main" id="{B780156A-D276-464C-A8CC-56269D82B973}"/>
              </a:ext>
            </a:extLst>
          </p:cNvPr>
          <p:cNvSpPr/>
          <p:nvPr/>
        </p:nvSpPr>
        <p:spPr>
          <a:xfrm>
            <a:off x="4083773" y="2906256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별: 꼭짓점 5개 38">
            <a:extLst>
              <a:ext uri="{FF2B5EF4-FFF2-40B4-BE49-F238E27FC236}">
                <a16:creationId xmlns:a16="http://schemas.microsoft.com/office/drawing/2014/main" id="{551F320A-09FD-4CB2-A293-16146F429E13}"/>
              </a:ext>
            </a:extLst>
          </p:cNvPr>
          <p:cNvSpPr/>
          <p:nvPr/>
        </p:nvSpPr>
        <p:spPr>
          <a:xfrm>
            <a:off x="1321450" y="2446194"/>
            <a:ext cx="175491" cy="19396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23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Convolution- Stride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6A00FA-F9AA-4437-A8E9-E93FDF968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61" t="33266" r="13788" b="38856"/>
          <a:stretch/>
        </p:blipFill>
        <p:spPr>
          <a:xfrm>
            <a:off x="159192" y="1983101"/>
            <a:ext cx="6790829" cy="3029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88850-A8D5-458A-9688-D02F9A21F351}"/>
              </a:ext>
            </a:extLst>
          </p:cNvPr>
          <p:cNvSpPr txBox="1"/>
          <p:nvPr/>
        </p:nvSpPr>
        <p:spPr>
          <a:xfrm>
            <a:off x="6687020" y="1983101"/>
            <a:ext cx="45946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Stride</a:t>
            </a:r>
          </a:p>
          <a:p>
            <a:endParaRPr lang="en-US" altLang="ko-KR" dirty="0"/>
          </a:p>
          <a:p>
            <a:r>
              <a:rPr lang="ko-KR" altLang="en-US" dirty="0"/>
              <a:t>출력 크기에 영향을 미치는 </a:t>
            </a:r>
            <a:r>
              <a:rPr lang="en-US" altLang="ko-KR" dirty="0"/>
              <a:t>convolution parameter</a:t>
            </a:r>
            <a:r>
              <a:rPr lang="ko-KR" altLang="en-US" dirty="0"/>
              <a:t> 요소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두번의 연속적인 윈도우 사이의 거리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이전까지는 </a:t>
            </a:r>
            <a:r>
              <a:rPr lang="ko-KR" altLang="en-US" dirty="0" err="1"/>
              <a:t>합성곱</a:t>
            </a:r>
            <a:r>
              <a:rPr lang="ko-KR" altLang="en-US" dirty="0"/>
              <a:t> 윈도우의 중앙 타일이 연속적으로 지나간다고 가정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stride=2 ; feature map</a:t>
            </a:r>
            <a:r>
              <a:rPr lang="ko-KR" altLang="en-US" dirty="0"/>
              <a:t>의 너비와 높이가 </a:t>
            </a:r>
            <a:r>
              <a:rPr lang="en-US" altLang="ko-KR" dirty="0"/>
              <a:t>2</a:t>
            </a:r>
            <a:r>
              <a:rPr lang="ko-KR" altLang="en-US" dirty="0"/>
              <a:t>의 배수로 </a:t>
            </a:r>
            <a:r>
              <a:rPr lang="en-US" altLang="ko-KR" dirty="0"/>
              <a:t>down sampling</a:t>
            </a:r>
            <a:r>
              <a:rPr lang="ko-KR" altLang="en-US" dirty="0"/>
              <a:t>되었다는 뜻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159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530B3F-086A-4AE2-B360-7341BC1B1AFB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C90FF-FBF4-4622-BE49-6675D862206E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Contents 1</a:t>
              </a: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CNN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807163-4715-4582-AB61-AED607CE9D10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D065BD-30F6-4F75-944D-8605C3B727CF}"/>
              </a:ext>
            </a:extLst>
          </p:cNvPr>
          <p:cNvSpPr txBox="1"/>
          <p:nvPr/>
        </p:nvSpPr>
        <p:spPr>
          <a:xfrm>
            <a:off x="2388870" y="386446"/>
            <a:ext cx="459463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Convolution- </a:t>
            </a:r>
            <a:r>
              <a:rPr lang="en-US" altLang="ko-KR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MaxPooling</a:t>
            </a:r>
            <a:endParaRPr lang="ko-KR" altLang="en-US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E42B32-E7ED-4510-BFA5-AB5B98A4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22544" r="43098" b="56431"/>
          <a:stretch/>
        </p:blipFill>
        <p:spPr>
          <a:xfrm>
            <a:off x="479158" y="1327351"/>
            <a:ext cx="6381595" cy="18203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06C1D2-9A71-4312-991E-5205FDA4B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1" t="46344" r="50250" b="18948"/>
          <a:stretch/>
        </p:blipFill>
        <p:spPr>
          <a:xfrm>
            <a:off x="6860753" y="1327351"/>
            <a:ext cx="4659709" cy="2651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FDA38-4227-4544-A045-CD02A193832D}"/>
              </a:ext>
            </a:extLst>
          </p:cNvPr>
          <p:cNvSpPr txBox="1"/>
          <p:nvPr/>
        </p:nvSpPr>
        <p:spPr>
          <a:xfrm>
            <a:off x="1541115" y="3850341"/>
            <a:ext cx="8885574" cy="1839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MaxPooling</a:t>
            </a:r>
            <a:endParaRPr lang="en-US" altLang="ko-KR" b="1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ea typeface="KoPub돋움체 Light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Down sampling</a:t>
            </a:r>
            <a:r>
              <a:rPr lang="ko-KR" altLang="en-US" dirty="0"/>
              <a:t>하는 역할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Input feature map</a:t>
            </a:r>
            <a:r>
              <a:rPr lang="ko-KR" altLang="en-US" dirty="0"/>
              <a:t>에서 윈도우에 맞는 </a:t>
            </a:r>
            <a:r>
              <a:rPr lang="en-US" altLang="ko-KR" dirty="0"/>
              <a:t>patch</a:t>
            </a:r>
            <a:r>
              <a:rPr lang="ko-KR" altLang="en-US" dirty="0"/>
              <a:t>를 추출하고 각 채널별로 최댓값 출력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2x2 window</a:t>
            </a:r>
            <a:r>
              <a:rPr lang="ko-KR" altLang="en-US" dirty="0"/>
              <a:t>와 </a:t>
            </a:r>
            <a:r>
              <a:rPr lang="en-US" altLang="ko-KR" dirty="0"/>
              <a:t>stride 2</a:t>
            </a:r>
            <a:r>
              <a:rPr lang="ko-KR" altLang="en-US" dirty="0"/>
              <a:t>를 사용해 절반 크기로 </a:t>
            </a:r>
            <a:r>
              <a:rPr lang="en-US" altLang="ko-KR" dirty="0"/>
              <a:t>down sampling</a:t>
            </a:r>
          </a:p>
        </p:txBody>
      </p:sp>
    </p:spTree>
    <p:extLst>
      <p:ext uri="{BB962C8B-B14F-4D97-AF65-F5344CB8AC3E}">
        <p14:creationId xmlns:p14="http://schemas.microsoft.com/office/powerpoint/2010/main" val="161016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1300</Words>
  <Application>Microsoft Office PowerPoint</Application>
  <PresentationFormat>와이드스크린</PresentationFormat>
  <Paragraphs>235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KoPub돋움체 Medium</vt:lpstr>
      <vt:lpstr>Arial</vt:lpstr>
      <vt:lpstr>KoPub돋움체 Light</vt:lpstr>
      <vt:lpstr>Arial Unicode MS</vt:lpstr>
      <vt:lpstr>맑은 고딕</vt:lpstr>
      <vt:lpstr>KoPub돋움체 Bold</vt:lpstr>
      <vt:lpstr>Helvetica Neue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한봄</cp:lastModifiedBy>
  <cp:revision>65</cp:revision>
  <dcterms:created xsi:type="dcterms:W3CDTF">2017-11-16T00:50:54Z</dcterms:created>
  <dcterms:modified xsi:type="dcterms:W3CDTF">2020-08-20T09:46:28Z</dcterms:modified>
</cp:coreProperties>
</file>